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9"/>
    <p:sldId id="257" r:id="rId30"/>
    <p:sldId id="258" r:id="rId31"/>
    <p:sldId id="259" r:id="rId32"/>
    <p:sldId id="260" r:id="rId33"/>
    <p:sldId id="261" r:id="rId34"/>
    <p:sldId id="262" r:id="rId35"/>
    <p:sldId id="263" r:id="rId36"/>
    <p:sldId id="264" r:id="rId37"/>
    <p:sldId id="265" r:id="rId38"/>
    <p:sldId id="266" r:id="rId39"/>
    <p:sldId id="267" r:id="rId40"/>
    <p:sldId id="268" r:id="rId41"/>
    <p:sldId id="269" r:id="rId42"/>
  </p:sldIdLst>
  <p:sldSz cx="18288000" cy="10287000"/>
  <p:notesSz cx="6858000" cy="9144000"/>
  <p:embeddedFontLst>
    <p:embeddedFont>
      <p:font typeface="Glacial Indifference" charset="1" panose="00000000000000000000"/>
      <p:regular r:id="rId6"/>
    </p:embeddedFont>
    <p:embeddedFont>
      <p:font typeface="Glacial Indifference Bold" charset="1" panose="00000800000000000000"/>
      <p:regular r:id="rId7"/>
    </p:embeddedFont>
    <p:embeddedFont>
      <p:font typeface="Glacial Indifference Italics" charset="1" panose="00000000000000000000"/>
      <p:regular r:id="rId8"/>
    </p:embeddedFont>
    <p:embeddedFont>
      <p:font typeface="Glacial Indifference Bold Italics"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Canva Student Font" charset="1" panose="00000000000000000000"/>
      <p:regular r:id="rId14"/>
    </p:embeddedFont>
    <p:embeddedFont>
      <p:font typeface="Garet" charset="1" panose="00000000000000000000"/>
      <p:regular r:id="rId15"/>
    </p:embeddedFont>
    <p:embeddedFont>
      <p:font typeface="Garet Bold" charset="1" panose="00000000000000000000"/>
      <p:regular r:id="rId16"/>
    </p:embeddedFont>
    <p:embeddedFont>
      <p:font typeface="Garet Italics" charset="1" panose="00000000000000000000"/>
      <p:regular r:id="rId17"/>
    </p:embeddedFont>
    <p:embeddedFont>
      <p:font typeface="Garet Bold Italics" charset="1" panose="00000000000000000000"/>
      <p:regular r:id="rId18"/>
    </p:embeddedFont>
    <p:embeddedFont>
      <p:font typeface="Cerebri" charset="1" panose="00000500000000000000"/>
      <p:regular r:id="rId19"/>
    </p:embeddedFont>
    <p:embeddedFont>
      <p:font typeface="Cerebri Bold" charset="1" panose="00000800000000000000"/>
      <p:regular r:id="rId20"/>
    </p:embeddedFont>
    <p:embeddedFont>
      <p:font typeface="Cerebri Italics" charset="1" panose="00000500000000000000"/>
      <p:regular r:id="rId21"/>
    </p:embeddedFont>
    <p:embeddedFont>
      <p:font typeface="Cerebri Bold Italics" charset="1" panose="00000800000000000000"/>
      <p:regular r:id="rId22"/>
    </p:embeddedFont>
    <p:embeddedFont>
      <p:font typeface="Cerebri Light" charset="1" panose="00000400000000000000"/>
      <p:regular r:id="rId23"/>
    </p:embeddedFont>
    <p:embeddedFont>
      <p:font typeface="Cerebri Light Italics" charset="1" panose="00000400000000000000"/>
      <p:regular r:id="rId24"/>
    </p:embeddedFont>
    <p:embeddedFont>
      <p:font typeface="Cerebri Medium" charset="1" panose="00000600000000000000"/>
      <p:regular r:id="rId25"/>
    </p:embeddedFont>
    <p:embeddedFont>
      <p:font typeface="Cerebri Medium Italics" charset="1" panose="00000600000000000000"/>
      <p:regular r:id="rId26"/>
    </p:embeddedFont>
    <p:embeddedFont>
      <p:font typeface="Cerebri Heavy" charset="1" panose="00000A00000000000000"/>
      <p:regular r:id="rId27"/>
    </p:embeddedFont>
    <p:embeddedFont>
      <p:font typeface="Cerebri Heavy Italics" charset="1" panose="00000A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slides/slide1.xml" Type="http://schemas.openxmlformats.org/officeDocument/2006/relationships/slide"/><Relationship Id="rId3" Target="viewProps.xml" Type="http://schemas.openxmlformats.org/officeDocument/2006/relationships/viewProps"/><Relationship Id="rId30" Target="slides/slide2.xml" Type="http://schemas.openxmlformats.org/officeDocument/2006/relationships/slide"/><Relationship Id="rId31" Target="slides/slide3.xml" Type="http://schemas.openxmlformats.org/officeDocument/2006/relationships/slide"/><Relationship Id="rId32" Target="slides/slide4.xml" Type="http://schemas.openxmlformats.org/officeDocument/2006/relationships/slide"/><Relationship Id="rId33" Target="slides/slide5.xml" Type="http://schemas.openxmlformats.org/officeDocument/2006/relationships/slide"/><Relationship Id="rId34" Target="slides/slide6.xml" Type="http://schemas.openxmlformats.org/officeDocument/2006/relationships/slide"/><Relationship Id="rId35" Target="slides/slide7.xml" Type="http://schemas.openxmlformats.org/officeDocument/2006/relationships/slide"/><Relationship Id="rId36" Target="slides/slide8.xml" Type="http://schemas.openxmlformats.org/officeDocument/2006/relationships/slide"/><Relationship Id="rId37" Target="slides/slide9.xml" Type="http://schemas.openxmlformats.org/officeDocument/2006/relationships/slide"/><Relationship Id="rId38" Target="slides/slide10.xml" Type="http://schemas.openxmlformats.org/officeDocument/2006/relationships/slide"/><Relationship Id="rId39" Target="slides/slide11.xml" Type="http://schemas.openxmlformats.org/officeDocument/2006/relationships/slide"/><Relationship Id="rId4" Target="theme/theme1.xml" Type="http://schemas.openxmlformats.org/officeDocument/2006/relationships/theme"/><Relationship Id="rId40" Target="slides/slide12.xml" Type="http://schemas.openxmlformats.org/officeDocument/2006/relationships/slide"/><Relationship Id="rId41" Target="slides/slide13.xml" Type="http://schemas.openxmlformats.org/officeDocument/2006/relationships/slide"/><Relationship Id="rId42"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34.pn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9.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3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6.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 Id="rId6" Target="../media/image37.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4.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media/image9.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 Id="rId7" Target="../media/image23.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0.png" Type="http://schemas.openxmlformats.org/officeDocument/2006/relationships/image"/><Relationship Id="rId11" Target="../media/image31.svg" Type="http://schemas.openxmlformats.org/officeDocument/2006/relationships/image"/><Relationship Id="rId12" Target="../media/image32.png" Type="http://schemas.openxmlformats.org/officeDocument/2006/relationships/image"/><Relationship Id="rId13" Target="../media/image33.svg" Type="http://schemas.openxmlformats.org/officeDocument/2006/relationships/image"/><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28.png" Type="http://schemas.openxmlformats.org/officeDocument/2006/relationships/image"/><Relationship Id="rId9" Target="../media/image29.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76472" y="5486660"/>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stretch>
              <a:fillRect l="0" t="0" r="0" b="0"/>
            </a:stretch>
          </a:blipFill>
        </p:spPr>
      </p:sp>
      <p:sp>
        <p:nvSpPr>
          <p:cNvPr name="TextBox 4" id="4"/>
          <p:cNvSpPr txBox="true"/>
          <p:nvPr/>
        </p:nvSpPr>
        <p:spPr>
          <a:xfrm rot="0">
            <a:off x="2043593" y="2075483"/>
            <a:ext cx="14200813" cy="2172018"/>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Subset Selection</a:t>
            </a:r>
          </a:p>
        </p:txBody>
      </p:sp>
      <p:sp>
        <p:nvSpPr>
          <p:cNvPr name="TextBox 5" id="5"/>
          <p:cNvSpPr txBox="true"/>
          <p:nvPr/>
        </p:nvSpPr>
        <p:spPr>
          <a:xfrm rot="0">
            <a:off x="4294160" y="4152251"/>
            <a:ext cx="9699680" cy="840789"/>
          </a:xfrm>
          <a:prstGeom prst="rect">
            <a:avLst/>
          </a:prstGeom>
        </p:spPr>
        <p:txBody>
          <a:bodyPr anchor="t" rtlCol="false" tIns="0" lIns="0" bIns="0" rIns="0">
            <a:spAutoFit/>
          </a:bodyPr>
          <a:lstStyle/>
          <a:p>
            <a:pPr algn="ctr">
              <a:lnSpc>
                <a:spcPts val="6912"/>
              </a:lnSpc>
            </a:pPr>
            <a:r>
              <a:rPr lang="en-US" sz="4937" spc="760">
                <a:solidFill>
                  <a:srgbClr val="FFFFFF"/>
                </a:solidFill>
                <a:latin typeface="Cerebri Bold"/>
              </a:rPr>
              <a:t>&amp; MACHINE LEARNING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F7C934"/>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8" id="8"/>
          <p:cNvGrpSpPr>
            <a:grpSpLocks noChangeAspect="true"/>
          </p:cNvGrpSpPr>
          <p:nvPr/>
        </p:nvGrpSpPr>
        <p:grpSpPr>
          <a:xfrm rot="0">
            <a:off x="1666049" y="5194024"/>
            <a:ext cx="1602792" cy="159653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6463" t="0" r="-646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7C934"/>
            </a:solidFill>
          </p:spPr>
        </p:sp>
      </p:grpSp>
      <p:sp>
        <p:nvSpPr>
          <p:cNvPr name="Freeform 11" id="11"/>
          <p:cNvSpPr/>
          <p:nvPr/>
        </p:nvSpPr>
        <p:spPr>
          <a:xfrm flipH="false" flipV="false" rot="0">
            <a:off x="9332542" y="3308332"/>
            <a:ext cx="858337" cy="967140"/>
          </a:xfrm>
          <a:custGeom>
            <a:avLst/>
            <a:gdLst/>
            <a:ahLst/>
            <a:cxnLst/>
            <a:rect r="r" b="b" t="t" l="l"/>
            <a:pathLst>
              <a:path h="967140" w="858337">
                <a:moveTo>
                  <a:pt x="0" y="0"/>
                </a:moveTo>
                <a:lnTo>
                  <a:pt x="858337" y="0"/>
                </a:lnTo>
                <a:lnTo>
                  <a:pt x="858337" y="967140"/>
                </a:lnTo>
                <a:lnTo>
                  <a:pt x="0" y="96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332542" y="5464223"/>
            <a:ext cx="962644" cy="957831"/>
          </a:xfrm>
          <a:custGeom>
            <a:avLst/>
            <a:gdLst/>
            <a:ahLst/>
            <a:cxnLst/>
            <a:rect r="r" b="b" t="t" l="l"/>
            <a:pathLst>
              <a:path h="957831" w="962644">
                <a:moveTo>
                  <a:pt x="0" y="0"/>
                </a:moveTo>
                <a:lnTo>
                  <a:pt x="962644" y="0"/>
                </a:lnTo>
                <a:lnTo>
                  <a:pt x="962644" y="957831"/>
                </a:lnTo>
                <a:lnTo>
                  <a:pt x="0" y="957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376147" y="7610826"/>
            <a:ext cx="771127" cy="946168"/>
          </a:xfrm>
          <a:custGeom>
            <a:avLst/>
            <a:gdLst/>
            <a:ahLst/>
            <a:cxnLst/>
            <a:rect r="r" b="b" t="t" l="l"/>
            <a:pathLst>
              <a:path h="946168" w="771127">
                <a:moveTo>
                  <a:pt x="0" y="0"/>
                </a:moveTo>
                <a:lnTo>
                  <a:pt x="771127" y="0"/>
                </a:lnTo>
                <a:lnTo>
                  <a:pt x="771127" y="946168"/>
                </a:lnTo>
                <a:lnTo>
                  <a:pt x="0" y="9461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false" flipV="false" rot="0">
            <a:off x="3003928" y="5304172"/>
            <a:ext cx="3367947" cy="3367947"/>
          </a:xfrm>
          <a:custGeom>
            <a:avLst/>
            <a:gdLst/>
            <a:ahLst/>
            <a:cxnLst/>
            <a:rect r="r" b="b" t="t" l="l"/>
            <a:pathLst>
              <a:path h="3367947" w="3367947">
                <a:moveTo>
                  <a:pt x="0" y="0"/>
                </a:moveTo>
                <a:lnTo>
                  <a:pt x="3367946" y="0"/>
                </a:lnTo>
                <a:lnTo>
                  <a:pt x="3367946" y="3367946"/>
                </a:lnTo>
                <a:lnTo>
                  <a:pt x="0" y="3367946"/>
                </a:lnTo>
                <a:lnTo>
                  <a:pt x="0" y="0"/>
                </a:lnTo>
                <a:close/>
              </a:path>
            </a:pathLst>
          </a:custGeom>
          <a:blipFill>
            <a:blip r:embed="rId11"/>
            <a:stretch>
              <a:fillRect l="0" t="0" r="0" b="0"/>
            </a:stretch>
          </a:blipFill>
        </p:spPr>
      </p:sp>
      <p:sp>
        <p:nvSpPr>
          <p:cNvPr name="TextBox 16" id="16"/>
          <p:cNvSpPr txBox="true"/>
          <p:nvPr/>
        </p:nvSpPr>
        <p:spPr>
          <a:xfrm rot="0">
            <a:off x="10672498" y="1632618"/>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Advantages</a:t>
            </a:r>
          </a:p>
        </p:txBody>
      </p:sp>
      <p:sp>
        <p:nvSpPr>
          <p:cNvPr name="TextBox 17" id="17"/>
          <p:cNvSpPr txBox="true"/>
          <p:nvPr/>
        </p:nvSpPr>
        <p:spPr>
          <a:xfrm rot="0">
            <a:off x="10672498" y="3260491"/>
            <a:ext cx="6914665" cy="2043681"/>
          </a:xfrm>
          <a:prstGeom prst="rect">
            <a:avLst/>
          </a:prstGeom>
        </p:spPr>
        <p:txBody>
          <a:bodyPr anchor="t" rtlCol="false" tIns="0" lIns="0" bIns="0" rIns="0">
            <a:spAutoFit/>
          </a:bodyPr>
          <a:lstStyle/>
          <a:p>
            <a:pPr algn="just">
              <a:lnSpc>
                <a:spcPts val="2718"/>
              </a:lnSpc>
            </a:pPr>
            <a:r>
              <a:rPr lang="en-US" sz="1800">
                <a:solidFill>
                  <a:srgbClr val="FFFFFF"/>
                </a:solidFill>
                <a:latin typeface="Glacial Indifference Bold"/>
              </a:rPr>
              <a:t>Dimensionality Reduction: </a:t>
            </a:r>
          </a:p>
          <a:p>
            <a:pPr algn="just">
              <a:lnSpc>
                <a:spcPts val="2718"/>
              </a:lnSpc>
            </a:pPr>
            <a:r>
              <a:rPr lang="en-US" sz="1800">
                <a:solidFill>
                  <a:srgbClr val="FFFFFF"/>
                </a:solidFill>
                <a:latin typeface="Glacial Indifference"/>
              </a:rPr>
              <a:t>Subset selection helps in reducing the number of features or variables considered in a model. By focusing on a subset of relevant features, dimensionality reduction simplifies the modeling process, making it computationally more efficient and less prone to overfitting.</a:t>
            </a:r>
          </a:p>
          <a:p>
            <a:pPr algn="just">
              <a:lnSpc>
                <a:spcPts val="2718"/>
              </a:lnSpc>
            </a:pPr>
          </a:p>
        </p:txBody>
      </p:sp>
      <p:sp>
        <p:nvSpPr>
          <p:cNvPr name="TextBox 18" id="18"/>
          <p:cNvSpPr txBox="true"/>
          <p:nvPr/>
        </p:nvSpPr>
        <p:spPr>
          <a:xfrm rot="0">
            <a:off x="10672498" y="5407073"/>
            <a:ext cx="6914665" cy="2386581"/>
          </a:xfrm>
          <a:prstGeom prst="rect">
            <a:avLst/>
          </a:prstGeom>
        </p:spPr>
        <p:txBody>
          <a:bodyPr anchor="t" rtlCol="false" tIns="0" lIns="0" bIns="0" rIns="0">
            <a:spAutoFit/>
          </a:bodyPr>
          <a:lstStyle/>
          <a:p>
            <a:pPr algn="just">
              <a:lnSpc>
                <a:spcPts val="2718"/>
              </a:lnSpc>
            </a:pPr>
            <a:r>
              <a:rPr lang="en-US" sz="1800">
                <a:solidFill>
                  <a:srgbClr val="FFFFFF"/>
                </a:solidFill>
                <a:latin typeface="Glacial Indifference Bold"/>
              </a:rPr>
              <a:t>Model Interpretability &amp; Generalization: </a:t>
            </a:r>
            <a:r>
              <a:rPr lang="en-US" sz="1800">
                <a:solidFill>
                  <a:srgbClr val="FFFFFF"/>
                </a:solidFill>
                <a:latin typeface="Glacial Indifference"/>
              </a:rPr>
              <a:t>Selecting a subset of the most relevant features contributes to a more interpretable model.</a:t>
            </a:r>
          </a:p>
          <a:p>
            <a:pPr algn="just">
              <a:lnSpc>
                <a:spcPts val="2718"/>
              </a:lnSpc>
            </a:pPr>
            <a:r>
              <a:rPr lang="en-US" sz="1800">
                <a:solidFill>
                  <a:srgbClr val="FFFFFF"/>
                </a:solidFill>
                <a:latin typeface="Glacial Indifference"/>
              </a:rPr>
              <a:t>Researchers and practitioners can gain insights into the relationship between the selected features and the target variable, facilitating a better understanding of the underlying patterns in the data.</a:t>
            </a:r>
          </a:p>
          <a:p>
            <a:pPr algn="just">
              <a:lnSpc>
                <a:spcPts val="2718"/>
              </a:lnSpc>
            </a:pPr>
          </a:p>
          <a:p>
            <a:pPr algn="just">
              <a:lnSpc>
                <a:spcPts val="2718"/>
              </a:lnSpc>
            </a:pPr>
          </a:p>
        </p:txBody>
      </p:sp>
      <p:sp>
        <p:nvSpPr>
          <p:cNvPr name="TextBox 19" id="19"/>
          <p:cNvSpPr txBox="true"/>
          <p:nvPr/>
        </p:nvSpPr>
        <p:spPr>
          <a:xfrm rot="0">
            <a:off x="10672498" y="7553676"/>
            <a:ext cx="6914665" cy="2043681"/>
          </a:xfrm>
          <a:prstGeom prst="rect">
            <a:avLst/>
          </a:prstGeom>
        </p:spPr>
        <p:txBody>
          <a:bodyPr anchor="t" rtlCol="false" tIns="0" lIns="0" bIns="0" rIns="0">
            <a:spAutoFit/>
          </a:bodyPr>
          <a:lstStyle/>
          <a:p>
            <a:pPr algn="just">
              <a:lnSpc>
                <a:spcPts val="2718"/>
              </a:lnSpc>
            </a:pPr>
            <a:r>
              <a:rPr lang="en-US" sz="1800">
                <a:solidFill>
                  <a:srgbClr val="FFFFFF"/>
                </a:solidFill>
                <a:latin typeface="Glacial Indifference Bold"/>
              </a:rPr>
              <a:t>Computational Efficiency:</a:t>
            </a:r>
          </a:p>
          <a:p>
            <a:pPr algn="just">
              <a:lnSpc>
                <a:spcPts val="2718"/>
              </a:lnSpc>
            </a:pPr>
            <a:r>
              <a:rPr lang="en-US" sz="1800">
                <a:solidFill>
                  <a:srgbClr val="FFFFFF"/>
                </a:solidFill>
                <a:latin typeface="Glacial Indifference"/>
              </a:rPr>
              <a:t>Working with a reduced set of features enhances computational efficiency. Training and evaluating models with a smaller feature set result in faster computation times, making subset selection particularly valuable for large datasets and real-time applications.</a:t>
            </a:r>
          </a:p>
          <a:p>
            <a:pPr algn="just">
              <a:lnSpc>
                <a:spcPts val="2718"/>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FFFFFF"/>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8" id="8"/>
          <p:cNvGrpSpPr>
            <a:grpSpLocks noChangeAspect="true"/>
          </p:cNvGrpSpPr>
          <p:nvPr/>
        </p:nvGrpSpPr>
        <p:grpSpPr>
          <a:xfrm rot="0">
            <a:off x="1666049" y="5194024"/>
            <a:ext cx="1602792" cy="159653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6463" t="0" r="-646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32E54"/>
            </a:solidFill>
          </p:spPr>
        </p:sp>
      </p:grpSp>
      <p:sp>
        <p:nvSpPr>
          <p:cNvPr name="Freeform 11" id="11"/>
          <p:cNvSpPr/>
          <p:nvPr/>
        </p:nvSpPr>
        <p:spPr>
          <a:xfrm flipH="false" flipV="false" rot="0">
            <a:off x="9292611" y="3891922"/>
            <a:ext cx="858337" cy="967140"/>
          </a:xfrm>
          <a:custGeom>
            <a:avLst/>
            <a:gdLst/>
            <a:ahLst/>
            <a:cxnLst/>
            <a:rect r="r" b="b" t="t" l="l"/>
            <a:pathLst>
              <a:path h="967140" w="858337">
                <a:moveTo>
                  <a:pt x="0" y="0"/>
                </a:moveTo>
                <a:lnTo>
                  <a:pt x="858337" y="0"/>
                </a:lnTo>
                <a:lnTo>
                  <a:pt x="858337" y="967140"/>
                </a:lnTo>
                <a:lnTo>
                  <a:pt x="0" y="96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292611" y="6790555"/>
            <a:ext cx="962644" cy="957831"/>
          </a:xfrm>
          <a:custGeom>
            <a:avLst/>
            <a:gdLst/>
            <a:ahLst/>
            <a:cxnLst/>
            <a:rect r="r" b="b" t="t" l="l"/>
            <a:pathLst>
              <a:path h="957831" w="962644">
                <a:moveTo>
                  <a:pt x="0" y="0"/>
                </a:moveTo>
                <a:lnTo>
                  <a:pt x="962644" y="0"/>
                </a:lnTo>
                <a:lnTo>
                  <a:pt x="962644" y="957831"/>
                </a:lnTo>
                <a:lnTo>
                  <a:pt x="0" y="957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251402" y="-1213755"/>
            <a:ext cx="8592227" cy="5864195"/>
          </a:xfrm>
          <a:custGeom>
            <a:avLst/>
            <a:gdLst/>
            <a:ahLst/>
            <a:cxnLst/>
            <a:rect r="r" b="b" t="t" l="l"/>
            <a:pathLst>
              <a:path h="5864195" w="8592227">
                <a:moveTo>
                  <a:pt x="0" y="0"/>
                </a:moveTo>
                <a:lnTo>
                  <a:pt x="8592228" y="0"/>
                </a:lnTo>
                <a:lnTo>
                  <a:pt x="8592228" y="5864196"/>
                </a:lnTo>
                <a:lnTo>
                  <a:pt x="0" y="58641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4" id="14"/>
          <p:cNvSpPr/>
          <p:nvPr/>
        </p:nvSpPr>
        <p:spPr>
          <a:xfrm flipH="false" flipV="false" rot="0">
            <a:off x="3093347" y="5143500"/>
            <a:ext cx="3189108" cy="3189108"/>
          </a:xfrm>
          <a:custGeom>
            <a:avLst/>
            <a:gdLst/>
            <a:ahLst/>
            <a:cxnLst/>
            <a:rect r="r" b="b" t="t" l="l"/>
            <a:pathLst>
              <a:path h="3189108" w="3189108">
                <a:moveTo>
                  <a:pt x="0" y="0"/>
                </a:moveTo>
                <a:lnTo>
                  <a:pt x="3189108" y="0"/>
                </a:lnTo>
                <a:lnTo>
                  <a:pt x="3189108" y="3189108"/>
                </a:lnTo>
                <a:lnTo>
                  <a:pt x="0" y="3189108"/>
                </a:lnTo>
                <a:lnTo>
                  <a:pt x="0" y="0"/>
                </a:lnTo>
                <a:close/>
              </a:path>
            </a:pathLst>
          </a:custGeom>
          <a:blipFill>
            <a:blip r:embed="rId9"/>
            <a:stretch>
              <a:fillRect l="0" t="0" r="0" b="0"/>
            </a:stretch>
          </a:blipFill>
        </p:spPr>
      </p:sp>
      <p:sp>
        <p:nvSpPr>
          <p:cNvPr name="TextBox 15" id="15"/>
          <p:cNvSpPr txBox="true"/>
          <p:nvPr/>
        </p:nvSpPr>
        <p:spPr>
          <a:xfrm rot="0">
            <a:off x="10672498" y="1632618"/>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Disadvantages</a:t>
            </a:r>
          </a:p>
        </p:txBody>
      </p:sp>
      <p:sp>
        <p:nvSpPr>
          <p:cNvPr name="TextBox 16" id="16"/>
          <p:cNvSpPr txBox="true"/>
          <p:nvPr/>
        </p:nvSpPr>
        <p:spPr>
          <a:xfrm rot="0">
            <a:off x="10672498" y="3465028"/>
            <a:ext cx="6124633" cy="3072381"/>
          </a:xfrm>
          <a:prstGeom prst="rect">
            <a:avLst/>
          </a:prstGeom>
        </p:spPr>
        <p:txBody>
          <a:bodyPr anchor="t" rtlCol="false" tIns="0" lIns="0" bIns="0" rIns="0">
            <a:spAutoFit/>
          </a:bodyPr>
          <a:lstStyle/>
          <a:p>
            <a:pPr marL="388638" indent="-194319" lvl="1">
              <a:lnSpc>
                <a:spcPts val="2718"/>
              </a:lnSpc>
              <a:buFont typeface="Arial"/>
              <a:buChar char="•"/>
            </a:pPr>
            <a:r>
              <a:rPr lang="en-US" sz="1800">
                <a:solidFill>
                  <a:srgbClr val="FFFFFF"/>
                </a:solidFill>
                <a:latin typeface="Glacial Indifference Bold"/>
              </a:rPr>
              <a:t>Information Loss</a:t>
            </a:r>
          </a:p>
          <a:p>
            <a:pPr marL="388638" indent="-194319" lvl="1">
              <a:lnSpc>
                <a:spcPts val="2718"/>
              </a:lnSpc>
              <a:buFont typeface="Arial"/>
              <a:buChar char="•"/>
            </a:pPr>
            <a:r>
              <a:rPr lang="en-US" sz="1800">
                <a:solidFill>
                  <a:srgbClr val="FFFFFF"/>
                </a:solidFill>
                <a:latin typeface="Glacial Indifference Bold"/>
              </a:rPr>
              <a:t>Sensitivity to Model and Data Characteristics</a:t>
            </a:r>
          </a:p>
          <a:p>
            <a:pPr marL="388638" indent="-194319" lvl="1">
              <a:lnSpc>
                <a:spcPts val="2718"/>
              </a:lnSpc>
              <a:buFont typeface="Arial"/>
              <a:buChar char="•"/>
            </a:pPr>
            <a:r>
              <a:rPr lang="en-US" sz="1800">
                <a:solidFill>
                  <a:srgbClr val="FFFFFF"/>
                </a:solidFill>
                <a:latin typeface="Glacial Indifference Bold"/>
              </a:rPr>
              <a:t>Increased Model Bias</a:t>
            </a:r>
          </a:p>
          <a:p>
            <a:pPr marL="388638" indent="-194319" lvl="1">
              <a:lnSpc>
                <a:spcPts val="2718"/>
              </a:lnSpc>
              <a:buFont typeface="Arial"/>
              <a:buChar char="•"/>
            </a:pPr>
            <a:r>
              <a:rPr lang="en-US" sz="1800">
                <a:solidFill>
                  <a:srgbClr val="FFFFFF"/>
                </a:solidFill>
                <a:latin typeface="Glacial Indifference Bold"/>
              </a:rPr>
              <a:t>Computational Complexity:</a:t>
            </a:r>
          </a:p>
          <a:p>
            <a:pPr marL="388638" indent="-194319" lvl="1">
              <a:lnSpc>
                <a:spcPts val="2718"/>
              </a:lnSpc>
              <a:buFont typeface="Arial"/>
              <a:buChar char="•"/>
            </a:pPr>
            <a:r>
              <a:rPr lang="en-US" sz="1800">
                <a:solidFill>
                  <a:srgbClr val="FFFFFF"/>
                </a:solidFill>
                <a:latin typeface="Glacial Indifference Bold"/>
              </a:rPr>
              <a:t>Task Dependency:</a:t>
            </a:r>
          </a:p>
          <a:p>
            <a:pPr marL="388638" indent="-194319" lvl="1">
              <a:lnSpc>
                <a:spcPts val="2718"/>
              </a:lnSpc>
              <a:buFont typeface="Arial"/>
              <a:buChar char="•"/>
            </a:pPr>
            <a:r>
              <a:rPr lang="en-US" sz="1800">
                <a:solidFill>
                  <a:srgbClr val="FFFFFF"/>
                </a:solidFill>
                <a:latin typeface="Glacial Indifference Bold"/>
              </a:rPr>
              <a:t>Optimality Challenges:</a:t>
            </a:r>
          </a:p>
          <a:p>
            <a:pPr marL="388638" indent="-194319" lvl="1">
              <a:lnSpc>
                <a:spcPts val="2718"/>
              </a:lnSpc>
              <a:buFont typeface="Arial"/>
              <a:buChar char="•"/>
            </a:pPr>
            <a:r>
              <a:rPr lang="en-US" sz="1800">
                <a:solidFill>
                  <a:srgbClr val="FFFFFF"/>
                </a:solidFill>
                <a:latin typeface="Glacial Indifference Bold"/>
              </a:rPr>
              <a:t>Dependence on Feature Selection Criterion:</a:t>
            </a:r>
          </a:p>
          <a:p>
            <a:pPr>
              <a:lnSpc>
                <a:spcPts val="2718"/>
              </a:lnSpc>
            </a:pPr>
          </a:p>
          <a:p>
            <a:pPr>
              <a:lnSpc>
                <a:spcPts val="2718"/>
              </a:lnSpc>
            </a:pPr>
          </a:p>
        </p:txBody>
      </p:sp>
      <p:sp>
        <p:nvSpPr>
          <p:cNvPr name="TextBox 17" id="17"/>
          <p:cNvSpPr txBox="true"/>
          <p:nvPr/>
        </p:nvSpPr>
        <p:spPr>
          <a:xfrm rot="0">
            <a:off x="10672498" y="6761980"/>
            <a:ext cx="6351589" cy="2473958"/>
          </a:xfrm>
          <a:prstGeom prst="rect">
            <a:avLst/>
          </a:prstGeom>
        </p:spPr>
        <p:txBody>
          <a:bodyPr anchor="t" rtlCol="false" tIns="0" lIns="0" bIns="0" rIns="0">
            <a:spAutoFit/>
          </a:bodyPr>
          <a:lstStyle/>
          <a:p>
            <a:pPr marL="345459" indent="-172729" lvl="1">
              <a:lnSpc>
                <a:spcPts val="2240"/>
              </a:lnSpc>
              <a:spcBef>
                <a:spcPct val="0"/>
              </a:spcBef>
              <a:buFont typeface="Arial"/>
              <a:buChar char="•"/>
            </a:pPr>
            <a:r>
              <a:rPr lang="en-US" sz="1600">
                <a:solidFill>
                  <a:srgbClr val="FFFFFF"/>
                </a:solidFill>
                <a:latin typeface="Glacial Indifference Bold"/>
              </a:rPr>
              <a:t>Ta</a:t>
            </a:r>
            <a:r>
              <a:rPr lang="en-US" sz="1600">
                <a:solidFill>
                  <a:srgbClr val="FFFFFF"/>
                </a:solidFill>
                <a:latin typeface="Glacial Indifference Bold"/>
              </a:rPr>
              <a:t>sk Dependency:</a:t>
            </a:r>
            <a:r>
              <a:rPr lang="en-US" sz="1600">
                <a:solidFill>
                  <a:srgbClr val="FFFFFF"/>
                </a:solidFill>
                <a:latin typeface="Glacial Indifference"/>
              </a:rPr>
              <a:t> I</a:t>
            </a:r>
            <a:r>
              <a:rPr lang="en-US" sz="1600">
                <a:solidFill>
                  <a:srgbClr val="FFFFFF"/>
                </a:solidFill>
                <a:latin typeface="Glacial Indifference"/>
              </a:rPr>
              <a:t>dentifying the most suitable subset selection method for a given task may require experimentation and may not have a one-size-fits-all solution.</a:t>
            </a:r>
          </a:p>
          <a:p>
            <a:pPr marL="345459" indent="-172729" lvl="1">
              <a:lnSpc>
                <a:spcPts val="2240"/>
              </a:lnSpc>
              <a:spcBef>
                <a:spcPct val="0"/>
              </a:spcBef>
              <a:buFont typeface="Arial"/>
              <a:buChar char="•"/>
            </a:pPr>
            <a:r>
              <a:rPr lang="en-US" sz="1600">
                <a:solidFill>
                  <a:srgbClr val="FFFFFF"/>
                </a:solidFill>
                <a:latin typeface="Glacial Indifference Bold"/>
              </a:rPr>
              <a:t>Optimality Challenges: </a:t>
            </a:r>
            <a:r>
              <a:rPr lang="en-US" sz="1600">
                <a:solidFill>
                  <a:srgbClr val="FFFFFF"/>
                </a:solidFill>
                <a:latin typeface="Glacial Indifference"/>
              </a:rPr>
              <a:t>Achieving the globally optimal subset may be impractical, leading to the adoption of heuristic or approximation methods that might not guarantee the best possible solution.</a:t>
            </a:r>
          </a:p>
          <a:p>
            <a:pPr marL="345459" indent="-172729" lvl="1">
              <a:lnSpc>
                <a:spcPts val="2240"/>
              </a:lnSpc>
              <a:spcBef>
                <a:spcPct val="0"/>
              </a:spcBef>
              <a:buFont typeface="Arial"/>
              <a:buChar char="•"/>
            </a:pPr>
            <a:r>
              <a:rPr lang="en-US" sz="1600">
                <a:solidFill>
                  <a:srgbClr val="FFFFFF"/>
                </a:solidFill>
                <a:latin typeface="Glacial Indifference Bold"/>
              </a:rPr>
              <a:t>Dependence on Feature Selection Criterion: </a:t>
            </a:r>
            <a:r>
              <a:rPr lang="en-US" sz="1600">
                <a:solidFill>
                  <a:srgbClr val="FFFFFF"/>
                </a:solidFill>
                <a:latin typeface="Glacial Indifference"/>
              </a:rPr>
              <a:t>The lack of a universally superior criterion can make it challenging to determine the most appropriate feature selection metric for a given task.</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9978702" y="0"/>
            <a:ext cx="8309298" cy="10287000"/>
            <a:chOff x="0" y="0"/>
            <a:chExt cx="2188457" cy="2709333"/>
          </a:xfrm>
        </p:grpSpPr>
        <p:sp>
          <p:nvSpPr>
            <p:cNvPr name="Freeform 3" id="3"/>
            <p:cNvSpPr/>
            <p:nvPr/>
          </p:nvSpPr>
          <p:spPr>
            <a:xfrm flipH="false" flipV="false" rot="0">
              <a:off x="0" y="0"/>
              <a:ext cx="2188457" cy="2709333"/>
            </a:xfrm>
            <a:custGeom>
              <a:avLst/>
              <a:gdLst/>
              <a:ahLst/>
              <a:cxnLst/>
              <a:rect r="r" b="b" t="t" l="l"/>
              <a:pathLst>
                <a:path h="2709333" w="2188457">
                  <a:moveTo>
                    <a:pt x="0" y="0"/>
                  </a:moveTo>
                  <a:lnTo>
                    <a:pt x="2188457" y="0"/>
                  </a:lnTo>
                  <a:lnTo>
                    <a:pt x="2188457" y="2709333"/>
                  </a:lnTo>
                  <a:lnTo>
                    <a:pt x="0" y="2709333"/>
                  </a:lnTo>
                  <a:close/>
                </a:path>
              </a:pathLst>
            </a:custGeom>
            <a:solidFill>
              <a:srgbClr val="232E54"/>
            </a:solidFill>
          </p:spPr>
        </p:sp>
        <p:sp>
          <p:nvSpPr>
            <p:cNvPr name="TextBox 4" id="4"/>
            <p:cNvSpPr txBox="true"/>
            <p:nvPr/>
          </p:nvSpPr>
          <p:spPr>
            <a:xfrm>
              <a:off x="0" y="-47625"/>
              <a:ext cx="2188457" cy="2756958"/>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143006" y="6326202"/>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986649" y="635609"/>
            <a:ext cx="8545633" cy="4507891"/>
          </a:xfrm>
          <a:custGeom>
            <a:avLst/>
            <a:gdLst/>
            <a:ahLst/>
            <a:cxnLst/>
            <a:rect r="r" b="b" t="t" l="l"/>
            <a:pathLst>
              <a:path h="4507891" w="8545633">
                <a:moveTo>
                  <a:pt x="0" y="0"/>
                </a:moveTo>
                <a:lnTo>
                  <a:pt x="8545633" y="0"/>
                </a:lnTo>
                <a:lnTo>
                  <a:pt x="8545633" y="4507891"/>
                </a:lnTo>
                <a:lnTo>
                  <a:pt x="0" y="4507891"/>
                </a:lnTo>
                <a:lnTo>
                  <a:pt x="0" y="0"/>
                </a:lnTo>
                <a:close/>
              </a:path>
            </a:pathLst>
          </a:custGeom>
          <a:blipFill>
            <a:blip r:embed="rId4"/>
            <a:stretch>
              <a:fillRect l="0" t="0" r="0" b="0"/>
            </a:stretch>
          </a:blipFill>
        </p:spPr>
      </p:sp>
      <p:sp>
        <p:nvSpPr>
          <p:cNvPr name="TextBox 7" id="7"/>
          <p:cNvSpPr txBox="true"/>
          <p:nvPr/>
        </p:nvSpPr>
        <p:spPr>
          <a:xfrm rot="0">
            <a:off x="1028700" y="1705010"/>
            <a:ext cx="7863854" cy="4443981"/>
          </a:xfrm>
          <a:prstGeom prst="rect">
            <a:avLst/>
          </a:prstGeom>
        </p:spPr>
        <p:txBody>
          <a:bodyPr anchor="t" rtlCol="false" tIns="0" lIns="0" bIns="0" rIns="0">
            <a:spAutoFit/>
          </a:bodyPr>
          <a:lstStyle/>
          <a:p>
            <a:pPr marL="388638" indent="-194319" lvl="1">
              <a:lnSpc>
                <a:spcPts val="2718"/>
              </a:lnSpc>
              <a:buFont typeface="Arial"/>
              <a:buChar char="•"/>
            </a:pPr>
            <a:r>
              <a:rPr lang="en-US" sz="1800">
                <a:solidFill>
                  <a:srgbClr val="232E54"/>
                </a:solidFill>
                <a:latin typeface="Glacial Indifference Bold"/>
              </a:rPr>
              <a:t>Precision &amp; Recall: </a:t>
            </a:r>
            <a:r>
              <a:rPr lang="en-US" sz="1800">
                <a:solidFill>
                  <a:srgbClr val="232E54"/>
                </a:solidFill>
                <a:latin typeface="Glacial Indifference"/>
              </a:rPr>
              <a:t>Precision measures the proportion of true positive predictions while recall (also known as sensitivity) quantifies the proportion of true positive predictions out of all actual positive instances in the dataset.</a:t>
            </a:r>
          </a:p>
          <a:p>
            <a:pPr marL="388638" indent="-194319" lvl="1">
              <a:lnSpc>
                <a:spcPts val="2718"/>
              </a:lnSpc>
              <a:buFont typeface="Arial"/>
              <a:buChar char="•"/>
            </a:pPr>
            <a:r>
              <a:rPr lang="en-US" sz="1800">
                <a:solidFill>
                  <a:srgbClr val="232E54"/>
                </a:solidFill>
                <a:latin typeface="Glacial Indifference Bold"/>
              </a:rPr>
              <a:t>F1-Score: </a:t>
            </a:r>
            <a:r>
              <a:rPr lang="en-US" sz="1800">
                <a:solidFill>
                  <a:srgbClr val="232E54"/>
                </a:solidFill>
                <a:latin typeface="Glacial Indifference"/>
              </a:rPr>
              <a:t>mean of precision and recall, providing a single metric that balances the trade-off between these two measures.</a:t>
            </a:r>
          </a:p>
          <a:p>
            <a:pPr marL="388638" indent="-194319" lvl="1">
              <a:lnSpc>
                <a:spcPts val="2718"/>
              </a:lnSpc>
              <a:buFont typeface="Arial"/>
              <a:buChar char="•"/>
            </a:pPr>
            <a:r>
              <a:rPr lang="en-US" sz="1800">
                <a:solidFill>
                  <a:srgbClr val="232E54"/>
                </a:solidFill>
                <a:latin typeface="Glacial Indifference Bold"/>
              </a:rPr>
              <a:t> AUC - ROC (Area Under the Receiver Operating Characteristic Curve: </a:t>
            </a:r>
            <a:r>
              <a:rPr lang="en-US" sz="1800">
                <a:solidFill>
                  <a:srgbClr val="232E54"/>
                </a:solidFill>
                <a:latin typeface="Glacial Indifference"/>
              </a:rPr>
              <a:t>graphical representation of the trade-off between true positive rate (TPR) and false positive rate (FPR) across different threshold values for binary classification models.</a:t>
            </a:r>
          </a:p>
          <a:p>
            <a:pPr marL="388638" indent="-194319" lvl="1">
              <a:lnSpc>
                <a:spcPts val="2718"/>
              </a:lnSpc>
              <a:buFont typeface="Arial"/>
              <a:buChar char="•"/>
            </a:pPr>
            <a:r>
              <a:rPr lang="en-US" sz="1800">
                <a:solidFill>
                  <a:srgbClr val="232E54"/>
                </a:solidFill>
                <a:latin typeface="Glacial Indifference Bold"/>
              </a:rPr>
              <a:t>AUC - PR (Area under the Precision-Recall Curve): </a:t>
            </a:r>
            <a:r>
              <a:rPr lang="en-US" sz="1800">
                <a:solidFill>
                  <a:srgbClr val="232E54"/>
                </a:solidFill>
                <a:latin typeface="Glacial Indifference"/>
              </a:rPr>
              <a:t>plots precision against recall for different threshold values, providing a comprehensive view of the trade-offs between these two metrics.</a:t>
            </a:r>
          </a:p>
        </p:txBody>
      </p:sp>
      <p:sp>
        <p:nvSpPr>
          <p:cNvPr name="TextBox 8" id="8"/>
          <p:cNvSpPr txBox="true"/>
          <p:nvPr/>
        </p:nvSpPr>
        <p:spPr>
          <a:xfrm rot="0">
            <a:off x="1028700" y="629069"/>
            <a:ext cx="5999669"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Evaluation Metrics</a:t>
            </a:r>
          </a:p>
        </p:txBody>
      </p:sp>
      <p:sp>
        <p:nvSpPr>
          <p:cNvPr name="TextBox 9" id="9"/>
          <p:cNvSpPr txBox="true"/>
          <p:nvPr/>
        </p:nvSpPr>
        <p:spPr>
          <a:xfrm rot="0">
            <a:off x="10201424" y="6635581"/>
            <a:ext cx="7863854" cy="3072381"/>
          </a:xfrm>
          <a:prstGeom prst="rect">
            <a:avLst/>
          </a:prstGeom>
        </p:spPr>
        <p:txBody>
          <a:bodyPr anchor="t" rtlCol="false" tIns="0" lIns="0" bIns="0" rIns="0">
            <a:spAutoFit/>
          </a:bodyPr>
          <a:lstStyle/>
          <a:p>
            <a:pPr marL="388638" indent="-194319" lvl="1">
              <a:lnSpc>
                <a:spcPts val="2718"/>
              </a:lnSpc>
              <a:buFont typeface="Arial"/>
              <a:buChar char="•"/>
            </a:pPr>
            <a:r>
              <a:rPr lang="en-US" sz="1800">
                <a:solidFill>
                  <a:srgbClr val="FFFFFF"/>
                </a:solidFill>
                <a:latin typeface="Glacial Indifference Bold"/>
              </a:rPr>
              <a:t>Dataset Characteristics: </a:t>
            </a:r>
            <a:r>
              <a:rPr lang="en-US" sz="1800">
                <a:solidFill>
                  <a:srgbClr val="FFFFFF"/>
                </a:solidFill>
                <a:latin typeface="Glacial Indifference"/>
              </a:rPr>
              <a:t>The distribution of the target variable and the class imbalance within the dataset significantly influence the choice of evaluation metrics. </a:t>
            </a:r>
          </a:p>
          <a:p>
            <a:pPr marL="777276" indent="-259092" lvl="2">
              <a:lnSpc>
                <a:spcPts val="2718"/>
              </a:lnSpc>
              <a:buFont typeface="Arial"/>
              <a:buChar char="⚬"/>
            </a:pPr>
            <a:r>
              <a:rPr lang="en-US" sz="1800">
                <a:solidFill>
                  <a:srgbClr val="FFFFFF"/>
                </a:solidFill>
                <a:latin typeface="Glacial Indifference"/>
              </a:rPr>
              <a:t>Use: Precision, Recall, AUC_PR</a:t>
            </a:r>
          </a:p>
          <a:p>
            <a:pPr>
              <a:lnSpc>
                <a:spcPts val="2718"/>
              </a:lnSpc>
            </a:pPr>
          </a:p>
          <a:p>
            <a:pPr>
              <a:lnSpc>
                <a:spcPts val="2718"/>
              </a:lnSpc>
            </a:pPr>
            <a:r>
              <a:rPr lang="en-US" sz="1800">
                <a:solidFill>
                  <a:srgbClr val="FFFFFF"/>
                </a:solidFill>
                <a:latin typeface="Glacial Indifference Bold"/>
              </a:rPr>
              <a:t>   </a:t>
            </a:r>
            <a:r>
              <a:rPr lang="en-US" sz="1800">
                <a:solidFill>
                  <a:srgbClr val="FFFFFF"/>
                </a:solidFill>
                <a:latin typeface="Glacial Indifference"/>
              </a:rPr>
              <a:t> 2.</a:t>
            </a:r>
            <a:r>
              <a:rPr lang="en-US" sz="1800">
                <a:solidFill>
                  <a:srgbClr val="FFFFFF"/>
                </a:solidFill>
                <a:latin typeface="Glacial Indifference Bold"/>
              </a:rPr>
              <a:t> Task Objectives</a:t>
            </a:r>
            <a:r>
              <a:rPr lang="en-US" sz="1800">
                <a:solidFill>
                  <a:srgbClr val="FFFFFF"/>
                </a:solidFill>
                <a:latin typeface="Glacial Indifference Bold"/>
              </a:rPr>
              <a:t>: </a:t>
            </a:r>
          </a:p>
          <a:p>
            <a:pPr marL="777276" indent="-259092" lvl="2">
              <a:lnSpc>
                <a:spcPts val="2718"/>
              </a:lnSpc>
              <a:buFont typeface="Arial"/>
              <a:buChar char="⚬"/>
            </a:pPr>
            <a:r>
              <a:rPr lang="en-US" sz="1800">
                <a:solidFill>
                  <a:srgbClr val="FFFFFF"/>
                </a:solidFill>
                <a:latin typeface="Glacial Indifference Bold"/>
              </a:rPr>
              <a:t>T</a:t>
            </a:r>
            <a:r>
              <a:rPr lang="en-US" sz="1800">
                <a:solidFill>
                  <a:srgbClr val="FFFFFF"/>
                </a:solidFill>
                <a:latin typeface="Glacial Indifference"/>
              </a:rPr>
              <a:t>he specific objectives of the machine learning task also play a pivotal role in determining the most appropriate evaluation metrics for subset selection.</a:t>
            </a:r>
          </a:p>
        </p:txBody>
      </p:sp>
      <p:sp>
        <p:nvSpPr>
          <p:cNvPr name="TextBox 10" id="10"/>
          <p:cNvSpPr txBox="true"/>
          <p:nvPr/>
        </p:nvSpPr>
        <p:spPr>
          <a:xfrm rot="0">
            <a:off x="11133516" y="5252240"/>
            <a:ext cx="5999669" cy="713538"/>
          </a:xfrm>
          <a:prstGeom prst="rect">
            <a:avLst/>
          </a:prstGeom>
        </p:spPr>
        <p:txBody>
          <a:bodyPr anchor="t" rtlCol="false" tIns="0" lIns="0" bIns="0" rIns="0">
            <a:spAutoFit/>
          </a:bodyPr>
          <a:lstStyle/>
          <a:p>
            <a:pPr algn="ctr">
              <a:lnSpc>
                <a:spcPts val="5821"/>
              </a:lnSpc>
            </a:pPr>
            <a:r>
              <a:rPr lang="en-US" sz="4157">
                <a:solidFill>
                  <a:srgbClr val="FFFFFF"/>
                </a:solidFill>
                <a:latin typeface="Cerebri Bold"/>
              </a:rPr>
              <a:t>Considerations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89B9C6"/>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6148990"/>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5881248" y="558837"/>
            <a:ext cx="1776146" cy="1362788"/>
          </a:xfrm>
          <a:custGeom>
            <a:avLst/>
            <a:gdLst/>
            <a:ahLst/>
            <a:cxnLst/>
            <a:rect r="r" b="b" t="t" l="l"/>
            <a:pathLst>
              <a:path h="1362788" w="1776146">
                <a:moveTo>
                  <a:pt x="0" y="0"/>
                </a:moveTo>
                <a:lnTo>
                  <a:pt x="1776146" y="0"/>
                </a:lnTo>
                <a:lnTo>
                  <a:pt x="1776146" y="1362789"/>
                </a:lnTo>
                <a:lnTo>
                  <a:pt x="0" y="13627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205962" y="1294484"/>
            <a:ext cx="6563359" cy="3966641"/>
          </a:xfrm>
          <a:custGeom>
            <a:avLst/>
            <a:gdLst/>
            <a:ahLst/>
            <a:cxnLst/>
            <a:rect r="r" b="b" t="t" l="l"/>
            <a:pathLst>
              <a:path h="3966641" w="6563359">
                <a:moveTo>
                  <a:pt x="0" y="0"/>
                </a:moveTo>
                <a:lnTo>
                  <a:pt x="6563359" y="0"/>
                </a:lnTo>
                <a:lnTo>
                  <a:pt x="6563359" y="3966641"/>
                </a:lnTo>
                <a:lnTo>
                  <a:pt x="0" y="3966641"/>
                </a:lnTo>
                <a:lnTo>
                  <a:pt x="0" y="0"/>
                </a:lnTo>
                <a:close/>
              </a:path>
            </a:pathLst>
          </a:custGeom>
          <a:blipFill>
            <a:blip r:embed="rId6"/>
            <a:stretch>
              <a:fillRect l="0" t="0" r="0" b="0"/>
            </a:stretch>
          </a:blipFill>
        </p:spPr>
      </p:sp>
      <p:sp>
        <p:nvSpPr>
          <p:cNvPr name="TextBox 8" id="8"/>
          <p:cNvSpPr txBox="true"/>
          <p:nvPr/>
        </p:nvSpPr>
        <p:spPr>
          <a:xfrm rot="0">
            <a:off x="2078152" y="2207376"/>
            <a:ext cx="6720784" cy="3758181"/>
          </a:xfrm>
          <a:prstGeom prst="rect">
            <a:avLst/>
          </a:prstGeom>
        </p:spPr>
        <p:txBody>
          <a:bodyPr anchor="t" rtlCol="false" tIns="0" lIns="0" bIns="0" rIns="0">
            <a:spAutoFit/>
          </a:bodyPr>
          <a:lstStyle/>
          <a:p>
            <a:pPr algn="just">
              <a:lnSpc>
                <a:spcPts val="2718"/>
              </a:lnSpc>
            </a:pPr>
            <a:r>
              <a:rPr lang="en-US" sz="1800">
                <a:solidFill>
                  <a:srgbClr val="232E54"/>
                </a:solidFill>
                <a:latin typeface="Glacial Indifference"/>
              </a:rPr>
              <a:t>The ability of an algorithm to maintain its performance and consistency across different datasets or under various perturbations. In the context of machine learning, robust feature selection algorithms should be able to identify relevant features accurately and consistently, even when the input data exhibit noise, outliers, or variations in distribution.</a:t>
            </a:r>
          </a:p>
          <a:p>
            <a:pPr algn="just">
              <a:lnSpc>
                <a:spcPts val="2718"/>
              </a:lnSpc>
            </a:pPr>
          </a:p>
          <a:p>
            <a:pPr algn="just" marL="388638" indent="-194319" lvl="1">
              <a:lnSpc>
                <a:spcPts val="2718"/>
              </a:lnSpc>
              <a:buFont typeface="Arial"/>
              <a:buChar char="•"/>
            </a:pPr>
            <a:r>
              <a:rPr lang="en-US" sz="1800">
                <a:solidFill>
                  <a:srgbClr val="232E54"/>
                </a:solidFill>
                <a:latin typeface="Glacial Indifference"/>
              </a:rPr>
              <a:t>Regularization Techniques: L1, L2</a:t>
            </a:r>
          </a:p>
          <a:p>
            <a:pPr algn="just" marL="388638" indent="-194319" lvl="1">
              <a:lnSpc>
                <a:spcPts val="2718"/>
              </a:lnSpc>
              <a:buFont typeface="Arial"/>
              <a:buChar char="•"/>
            </a:pPr>
            <a:r>
              <a:rPr lang="en-US" sz="1800">
                <a:solidFill>
                  <a:srgbClr val="232E54"/>
                </a:solidFill>
                <a:latin typeface="Glacial Indifference"/>
              </a:rPr>
              <a:t>Stability Selection</a:t>
            </a:r>
          </a:p>
          <a:p>
            <a:pPr algn="just" marL="388638" indent="-194319" lvl="1">
              <a:lnSpc>
                <a:spcPts val="2718"/>
              </a:lnSpc>
              <a:buFont typeface="Arial"/>
              <a:buChar char="•"/>
            </a:pPr>
            <a:r>
              <a:rPr lang="en-US" sz="1800">
                <a:solidFill>
                  <a:srgbClr val="232E54"/>
                </a:solidFill>
                <a:latin typeface="Glacial Indifference"/>
              </a:rPr>
              <a:t>Robust Loss Functions: Huber Loss</a:t>
            </a:r>
          </a:p>
          <a:p>
            <a:pPr algn="just">
              <a:lnSpc>
                <a:spcPts val="2718"/>
              </a:lnSpc>
            </a:pPr>
          </a:p>
        </p:txBody>
      </p:sp>
      <p:sp>
        <p:nvSpPr>
          <p:cNvPr name="TextBox 9" id="9"/>
          <p:cNvSpPr txBox="true"/>
          <p:nvPr/>
        </p:nvSpPr>
        <p:spPr>
          <a:xfrm rot="0">
            <a:off x="2012735" y="1208088"/>
            <a:ext cx="5999669"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Robustness</a:t>
            </a:r>
          </a:p>
        </p:txBody>
      </p:sp>
      <p:sp>
        <p:nvSpPr>
          <p:cNvPr name="TextBox 10" id="10"/>
          <p:cNvSpPr txBox="true"/>
          <p:nvPr/>
        </p:nvSpPr>
        <p:spPr>
          <a:xfrm rot="0">
            <a:off x="9144000" y="5565925"/>
            <a:ext cx="5999669"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Stability</a:t>
            </a:r>
          </a:p>
        </p:txBody>
      </p:sp>
      <p:sp>
        <p:nvSpPr>
          <p:cNvPr name="TextBox 11" id="11"/>
          <p:cNvSpPr txBox="true"/>
          <p:nvPr/>
        </p:nvSpPr>
        <p:spPr>
          <a:xfrm rot="0">
            <a:off x="9144000" y="6610076"/>
            <a:ext cx="6737248" cy="3415281"/>
          </a:xfrm>
          <a:prstGeom prst="rect">
            <a:avLst/>
          </a:prstGeom>
        </p:spPr>
        <p:txBody>
          <a:bodyPr anchor="t" rtlCol="false" tIns="0" lIns="0" bIns="0" rIns="0">
            <a:spAutoFit/>
          </a:bodyPr>
          <a:lstStyle/>
          <a:p>
            <a:pPr algn="just">
              <a:lnSpc>
                <a:spcPts val="2718"/>
              </a:lnSpc>
            </a:pPr>
            <a:r>
              <a:rPr lang="en-US" sz="1800">
                <a:solidFill>
                  <a:srgbClr val="232E54"/>
                </a:solidFill>
                <a:latin typeface="Glacial Indifference"/>
              </a:rPr>
              <a:t>Stability in subset selection refers to the consistency of feature selection results across different samples or perturbations of the data. A stable subset selection algorithm should yield consistent feature subsets when applied to similar datasets, thereby instilling confidence in the relevance and reliability of the selected features.</a:t>
            </a:r>
          </a:p>
          <a:p>
            <a:pPr algn="just">
              <a:lnSpc>
                <a:spcPts val="2718"/>
              </a:lnSpc>
            </a:pPr>
          </a:p>
          <a:p>
            <a:pPr algn="just" marL="388638" indent="-194319" lvl="1">
              <a:lnSpc>
                <a:spcPts val="2718"/>
              </a:lnSpc>
              <a:buFont typeface="Arial"/>
              <a:buChar char="•"/>
            </a:pPr>
            <a:r>
              <a:rPr lang="en-US" sz="1800">
                <a:solidFill>
                  <a:srgbClr val="232E54"/>
                </a:solidFill>
                <a:latin typeface="Glacial Indifference"/>
              </a:rPr>
              <a:t>Resampling Techniques: Cross validation, Bootstrapping</a:t>
            </a:r>
          </a:p>
          <a:p>
            <a:pPr algn="just" marL="388638" indent="-194319" lvl="1">
              <a:lnSpc>
                <a:spcPts val="2718"/>
              </a:lnSpc>
              <a:buFont typeface="Arial"/>
              <a:buChar char="•"/>
            </a:pPr>
            <a:r>
              <a:rPr lang="en-US" sz="1800">
                <a:solidFill>
                  <a:srgbClr val="232E54"/>
                </a:solidFill>
                <a:latin typeface="Glacial Indifference"/>
              </a:rPr>
              <a:t>Ensemble Methods: Random, SubSpace Methods</a:t>
            </a:r>
          </a:p>
          <a:p>
            <a:pPr algn="just" marL="388638" indent="-194319" lvl="1">
              <a:lnSpc>
                <a:spcPts val="2718"/>
              </a:lnSpc>
              <a:buFont typeface="Arial"/>
              <a:buChar char="•"/>
            </a:pPr>
            <a:r>
              <a:rPr lang="en-US" sz="1800">
                <a:solidFill>
                  <a:srgbClr val="232E54"/>
                </a:solidFill>
                <a:latin typeface="Glacial Indifference"/>
              </a:rPr>
              <a:t>Stability Selection Scores</a:t>
            </a:r>
          </a:p>
          <a:p>
            <a:pPr algn="just">
              <a:lnSpc>
                <a:spcPts val="2718"/>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p:cNvSpPr/>
          <p:nvPr/>
        </p:nvSpPr>
        <p:spPr>
          <a:xfrm flipH="false" flipV="false" rot="0">
            <a:off x="5176472" y="5486660"/>
            <a:ext cx="13227113" cy="4800340"/>
          </a:xfrm>
          <a:custGeom>
            <a:avLst/>
            <a:gdLst/>
            <a:ahLst/>
            <a:cxnLst/>
            <a:rect r="r" b="b" t="t" l="l"/>
            <a:pathLst>
              <a:path h="4800340" w="13227113">
                <a:moveTo>
                  <a:pt x="0" y="0"/>
                </a:moveTo>
                <a:lnTo>
                  <a:pt x="13227113" y="0"/>
                </a:lnTo>
                <a:lnTo>
                  <a:pt x="13227113" y="4800340"/>
                </a:lnTo>
                <a:lnTo>
                  <a:pt x="0" y="4800340"/>
                </a:lnTo>
                <a:lnTo>
                  <a:pt x="0" y="0"/>
                </a:lnTo>
                <a:close/>
              </a:path>
            </a:pathLst>
          </a:custGeom>
          <a:blipFill>
            <a:blip r:embed="rId3"/>
            <a:stretch>
              <a:fillRect l="0" t="0" r="0" b="0"/>
            </a:stretch>
          </a:blipFill>
        </p:spPr>
      </p:sp>
      <p:sp>
        <p:nvSpPr>
          <p:cNvPr name="TextBox 4" id="4"/>
          <p:cNvSpPr txBox="true"/>
          <p:nvPr/>
        </p:nvSpPr>
        <p:spPr>
          <a:xfrm rot="0">
            <a:off x="3437637" y="2059294"/>
            <a:ext cx="11412726" cy="2172018"/>
          </a:xfrm>
          <a:prstGeom prst="rect">
            <a:avLst/>
          </a:prstGeom>
        </p:spPr>
        <p:txBody>
          <a:bodyPr anchor="t" rtlCol="false" tIns="0" lIns="0" bIns="0" rIns="0">
            <a:spAutoFit/>
          </a:bodyPr>
          <a:lstStyle/>
          <a:p>
            <a:pPr algn="ctr">
              <a:lnSpc>
                <a:spcPts val="17714"/>
              </a:lnSpc>
            </a:pPr>
            <a:r>
              <a:rPr lang="en-US" sz="12653">
                <a:solidFill>
                  <a:srgbClr val="FFFFFF"/>
                </a:solidFill>
                <a:latin typeface="Cerebri Bold"/>
              </a:rPr>
              <a:t>Q and A</a:t>
            </a:r>
          </a:p>
        </p:txBody>
      </p:sp>
      <p:sp>
        <p:nvSpPr>
          <p:cNvPr name="TextBox 5" id="5"/>
          <p:cNvSpPr txBox="true"/>
          <p:nvPr/>
        </p:nvSpPr>
        <p:spPr>
          <a:xfrm rot="0">
            <a:off x="4798900" y="4152251"/>
            <a:ext cx="8690200" cy="840789"/>
          </a:xfrm>
          <a:prstGeom prst="rect">
            <a:avLst/>
          </a:prstGeom>
        </p:spPr>
        <p:txBody>
          <a:bodyPr anchor="t" rtlCol="false" tIns="0" lIns="0" bIns="0" rIns="0">
            <a:spAutoFit/>
          </a:bodyPr>
          <a:lstStyle/>
          <a:p>
            <a:pPr algn="ctr">
              <a:lnSpc>
                <a:spcPts val="6912"/>
              </a:lnSpc>
            </a:pPr>
            <a:r>
              <a:rPr lang="en-US" sz="4937" spc="760">
                <a:solidFill>
                  <a:srgbClr val="FFFFFF"/>
                </a:solidFill>
                <a:latin typeface="Cerebri Bold"/>
              </a:rPr>
              <a:t>ASK AWAY!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4592924" y="3554601"/>
            <a:ext cx="4440912" cy="3862986"/>
            <a:chOff x="0" y="0"/>
            <a:chExt cx="867643" cy="754731"/>
          </a:xfrm>
        </p:grpSpPr>
        <p:sp>
          <p:nvSpPr>
            <p:cNvPr name="Freeform 3" id="3"/>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E97145"/>
            </a:solidFill>
          </p:spPr>
        </p:sp>
        <p:sp>
          <p:nvSpPr>
            <p:cNvPr name="TextBox 4" id="4"/>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3381988" y="3554601"/>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927FA2"/>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14621242" y="3974411"/>
            <a:ext cx="3201658"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Methods of Attribute Selection</a:t>
            </a:r>
          </a:p>
        </p:txBody>
      </p:sp>
      <p:sp>
        <p:nvSpPr>
          <p:cNvPr name="TextBox 9" id="9"/>
          <p:cNvSpPr txBox="true"/>
          <p:nvPr/>
        </p:nvSpPr>
        <p:spPr>
          <a:xfrm rot="0">
            <a:off x="4675163" y="3589620"/>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2.</a:t>
            </a:r>
          </a:p>
        </p:txBody>
      </p:sp>
      <p:sp>
        <p:nvSpPr>
          <p:cNvPr name="TextBox 10" id="10"/>
          <p:cNvSpPr txBox="true"/>
          <p:nvPr/>
        </p:nvSpPr>
        <p:spPr>
          <a:xfrm rot="0">
            <a:off x="13464227" y="3589620"/>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4.</a:t>
            </a:r>
          </a:p>
        </p:txBody>
      </p:sp>
      <p:sp>
        <p:nvSpPr>
          <p:cNvPr name="AutoShape 11" id="11"/>
          <p:cNvSpPr/>
          <p:nvPr/>
        </p:nvSpPr>
        <p:spPr>
          <a:xfrm rot="0">
            <a:off x="762596" y="5027104"/>
            <a:ext cx="4870755" cy="0"/>
          </a:xfrm>
          <a:prstGeom prst="line">
            <a:avLst/>
          </a:prstGeom>
          <a:ln cap="flat" w="47625">
            <a:solidFill>
              <a:srgbClr val="B24E2A"/>
            </a:solidFill>
            <a:prstDash val="solid"/>
            <a:headEnd type="none" len="sm" w="sm"/>
            <a:tailEnd type="none" len="sm" w="sm"/>
          </a:ln>
        </p:spPr>
      </p:sp>
      <p:sp>
        <p:nvSpPr>
          <p:cNvPr name="AutoShape 12" id="12"/>
          <p:cNvSpPr/>
          <p:nvPr/>
        </p:nvSpPr>
        <p:spPr>
          <a:xfrm rot="0">
            <a:off x="9750487" y="5027104"/>
            <a:ext cx="4870755" cy="0"/>
          </a:xfrm>
          <a:prstGeom prst="line">
            <a:avLst/>
          </a:prstGeom>
          <a:ln cap="flat" w="47625">
            <a:solidFill>
              <a:srgbClr val="5A426D"/>
            </a:solidFill>
            <a:prstDash val="solid"/>
            <a:headEnd type="none" len="sm" w="sm"/>
            <a:tailEnd type="none" len="sm" w="sm"/>
          </a:ln>
        </p:spPr>
      </p:sp>
      <p:sp>
        <p:nvSpPr>
          <p:cNvPr name="TextBox 13" id="13"/>
          <p:cNvSpPr txBox="true"/>
          <p:nvPr/>
        </p:nvSpPr>
        <p:spPr>
          <a:xfrm rot="0">
            <a:off x="1622115" y="2323194"/>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Defining Subset Selection</a:t>
            </a:r>
          </a:p>
        </p:txBody>
      </p:sp>
      <p:sp>
        <p:nvSpPr>
          <p:cNvPr name="TextBox 14" id="14"/>
          <p:cNvSpPr txBox="true"/>
          <p:nvPr/>
        </p:nvSpPr>
        <p:spPr>
          <a:xfrm rot="0">
            <a:off x="10409926" y="2323194"/>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Subset Selection Process</a:t>
            </a:r>
          </a:p>
        </p:txBody>
      </p:sp>
      <p:sp>
        <p:nvSpPr>
          <p:cNvPr name="TextBox 15" id="15"/>
          <p:cNvSpPr txBox="true"/>
          <p:nvPr/>
        </p:nvSpPr>
        <p:spPr>
          <a:xfrm rot="0">
            <a:off x="5832178" y="3974411"/>
            <a:ext cx="2633169"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Needs for Subset Selection</a:t>
            </a:r>
          </a:p>
        </p:txBody>
      </p:sp>
      <p:sp>
        <p:nvSpPr>
          <p:cNvPr name="TextBox 16" id="16"/>
          <p:cNvSpPr txBox="true"/>
          <p:nvPr/>
        </p:nvSpPr>
        <p:spPr>
          <a:xfrm rot="0">
            <a:off x="465100" y="1938403"/>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1.</a:t>
            </a:r>
          </a:p>
        </p:txBody>
      </p:sp>
      <p:sp>
        <p:nvSpPr>
          <p:cNvPr name="TextBox 17" id="17"/>
          <p:cNvSpPr txBox="true"/>
          <p:nvPr/>
        </p:nvSpPr>
        <p:spPr>
          <a:xfrm rot="0">
            <a:off x="9252911" y="1938403"/>
            <a:ext cx="1157015" cy="1485109"/>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3.</a:t>
            </a:r>
          </a:p>
        </p:txBody>
      </p:sp>
      <p:sp>
        <p:nvSpPr>
          <p:cNvPr name="TextBox 18" id="18"/>
          <p:cNvSpPr txBox="true"/>
          <p:nvPr/>
        </p:nvSpPr>
        <p:spPr>
          <a:xfrm rot="0">
            <a:off x="1622115" y="3516501"/>
            <a:ext cx="2838712" cy="124967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Features</a:t>
            </a:r>
          </a:p>
          <a:p>
            <a:pPr marL="388638" indent="-194319" lvl="1">
              <a:lnSpc>
                <a:spcPts val="2520"/>
              </a:lnSpc>
              <a:buFont typeface="Arial"/>
              <a:buChar char="•"/>
            </a:pPr>
            <a:r>
              <a:rPr lang="en-US" sz="1800">
                <a:solidFill>
                  <a:srgbClr val="232E54"/>
                </a:solidFill>
                <a:latin typeface="Glacial Indifference"/>
              </a:rPr>
              <a:t>Importance</a:t>
            </a:r>
          </a:p>
          <a:p>
            <a:pPr marL="388638" indent="-194319" lvl="1">
              <a:lnSpc>
                <a:spcPts val="2520"/>
              </a:lnSpc>
              <a:buFont typeface="Arial"/>
              <a:buChar char="•"/>
            </a:pPr>
            <a:r>
              <a:rPr lang="en-US" sz="1800">
                <a:solidFill>
                  <a:srgbClr val="232E54"/>
                </a:solidFill>
                <a:latin typeface="Glacial Indifference"/>
              </a:rPr>
              <a:t>Goals</a:t>
            </a:r>
          </a:p>
          <a:p>
            <a:pPr marL="388638" indent="-194319" lvl="1">
              <a:lnSpc>
                <a:spcPts val="2520"/>
              </a:lnSpc>
              <a:buFont typeface="Arial"/>
              <a:buChar char="•"/>
            </a:pPr>
            <a:r>
              <a:rPr lang="en-US" sz="1800">
                <a:solidFill>
                  <a:srgbClr val="232E54"/>
                </a:solidFill>
                <a:latin typeface="Glacial Indifference"/>
              </a:rPr>
              <a:t>Benefits</a:t>
            </a:r>
          </a:p>
        </p:txBody>
      </p:sp>
      <p:sp>
        <p:nvSpPr>
          <p:cNvPr name="TextBox 19" id="19"/>
          <p:cNvSpPr txBox="true"/>
          <p:nvPr/>
        </p:nvSpPr>
        <p:spPr>
          <a:xfrm rot="0">
            <a:off x="10409926" y="3516501"/>
            <a:ext cx="2838712" cy="6210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Methods</a:t>
            </a:r>
          </a:p>
          <a:p>
            <a:pPr marL="388638" indent="-194319" lvl="1">
              <a:lnSpc>
                <a:spcPts val="2520"/>
              </a:lnSpc>
              <a:buFont typeface="Arial"/>
              <a:buChar char="•"/>
            </a:pPr>
            <a:r>
              <a:rPr lang="en-US" sz="1800">
                <a:solidFill>
                  <a:srgbClr val="232E54"/>
                </a:solidFill>
                <a:latin typeface="Glacial Indifference"/>
              </a:rPr>
              <a:t>`Relevance</a:t>
            </a:r>
          </a:p>
        </p:txBody>
      </p:sp>
      <p:sp>
        <p:nvSpPr>
          <p:cNvPr name="TextBox 20" id="20"/>
          <p:cNvSpPr txBox="true"/>
          <p:nvPr/>
        </p:nvSpPr>
        <p:spPr>
          <a:xfrm rot="0">
            <a:off x="5832178" y="5167718"/>
            <a:ext cx="2838712" cy="6210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Why we need subsets</a:t>
            </a:r>
          </a:p>
          <a:p>
            <a:pPr marL="388638" indent="-194319" lvl="1">
              <a:lnSpc>
                <a:spcPts val="2520"/>
              </a:lnSpc>
              <a:buFont typeface="Arial"/>
              <a:buChar char="•"/>
            </a:pPr>
            <a:r>
              <a:rPr lang="en-US" sz="1800">
                <a:solidFill>
                  <a:srgbClr val="232E54"/>
                </a:solidFill>
                <a:latin typeface="Glacial Indifference"/>
              </a:rPr>
              <a:t>Examples</a:t>
            </a:r>
          </a:p>
        </p:txBody>
      </p:sp>
      <p:sp>
        <p:nvSpPr>
          <p:cNvPr name="TextBox 21" id="21"/>
          <p:cNvSpPr txBox="true"/>
          <p:nvPr/>
        </p:nvSpPr>
        <p:spPr>
          <a:xfrm rot="0">
            <a:off x="14621242" y="5167718"/>
            <a:ext cx="2838712" cy="1564003"/>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StepWise </a:t>
            </a:r>
          </a:p>
          <a:p>
            <a:pPr marL="388638" indent="-194319" lvl="1">
              <a:lnSpc>
                <a:spcPts val="2520"/>
              </a:lnSpc>
              <a:buFont typeface="Arial"/>
              <a:buChar char="•"/>
            </a:pPr>
            <a:r>
              <a:rPr lang="en-US" sz="1800">
                <a:solidFill>
                  <a:srgbClr val="232E54"/>
                </a:solidFill>
                <a:latin typeface="Glacial Indifference"/>
              </a:rPr>
              <a:t>Forward &amp; Backward Elimination</a:t>
            </a:r>
          </a:p>
          <a:p>
            <a:pPr marL="388638" indent="-194319" lvl="1">
              <a:lnSpc>
                <a:spcPts val="2520"/>
              </a:lnSpc>
              <a:buFont typeface="Arial"/>
              <a:buChar char="•"/>
            </a:pPr>
            <a:r>
              <a:rPr lang="en-US" sz="1800">
                <a:solidFill>
                  <a:srgbClr val="232E54"/>
                </a:solidFill>
                <a:latin typeface="Glacial Indifference"/>
              </a:rPr>
              <a:t>Decision Tree</a:t>
            </a:r>
          </a:p>
          <a:p>
            <a:pPr marL="388638" indent="-194319" lvl="1">
              <a:lnSpc>
                <a:spcPts val="2520"/>
              </a:lnSpc>
              <a:buFont typeface="Arial"/>
              <a:buChar char="•"/>
            </a:pPr>
            <a:r>
              <a:rPr lang="en-US" sz="1800">
                <a:solidFill>
                  <a:srgbClr val="232E54"/>
                </a:solidFill>
                <a:latin typeface="Glacial Indifference"/>
              </a:rPr>
              <a:t>Additional Methods</a:t>
            </a:r>
          </a:p>
        </p:txBody>
      </p:sp>
      <p:sp>
        <p:nvSpPr>
          <p:cNvPr name="TextBox 22" id="22"/>
          <p:cNvSpPr txBox="true"/>
          <p:nvPr/>
        </p:nvSpPr>
        <p:spPr>
          <a:xfrm rot="0">
            <a:off x="392525" y="8528128"/>
            <a:ext cx="9722291" cy="1317469"/>
          </a:xfrm>
          <a:prstGeom prst="rect">
            <a:avLst/>
          </a:prstGeom>
        </p:spPr>
        <p:txBody>
          <a:bodyPr anchor="t" rtlCol="false" tIns="0" lIns="0" bIns="0" rIns="0">
            <a:spAutoFit/>
          </a:bodyPr>
          <a:lstStyle/>
          <a:p>
            <a:pPr>
              <a:lnSpc>
                <a:spcPts val="10858"/>
              </a:lnSpc>
            </a:pPr>
            <a:r>
              <a:rPr lang="en-US" sz="7756">
                <a:solidFill>
                  <a:srgbClr val="324070"/>
                </a:solidFill>
                <a:latin typeface="Cerebri Bold"/>
              </a:rPr>
              <a:t>Table of Contents</a:t>
            </a:r>
          </a:p>
        </p:txBody>
      </p:sp>
      <p:sp>
        <p:nvSpPr>
          <p:cNvPr name="Freeform 23" id="23"/>
          <p:cNvSpPr/>
          <p:nvPr/>
        </p:nvSpPr>
        <p:spPr>
          <a:xfrm flipH="false" flipV="false" rot="0">
            <a:off x="7836402" y="5265229"/>
            <a:ext cx="6206333" cy="7650333"/>
          </a:xfrm>
          <a:custGeom>
            <a:avLst/>
            <a:gdLst/>
            <a:ahLst/>
            <a:cxnLst/>
            <a:rect r="r" b="b" t="t" l="l"/>
            <a:pathLst>
              <a:path h="7650333" w="6206333">
                <a:moveTo>
                  <a:pt x="0" y="0"/>
                </a:moveTo>
                <a:lnTo>
                  <a:pt x="6206333" y="0"/>
                </a:lnTo>
                <a:lnTo>
                  <a:pt x="6206333" y="7650334"/>
                </a:lnTo>
                <a:lnTo>
                  <a:pt x="0" y="7650334"/>
                </a:lnTo>
                <a:lnTo>
                  <a:pt x="0" y="0"/>
                </a:lnTo>
                <a:close/>
              </a:path>
            </a:pathLst>
          </a:custGeom>
          <a:blipFill>
            <a:blip r:embed="rId2"/>
            <a:stretch>
              <a:fillRect l="0" t="0" r="0" b="0"/>
            </a:stretch>
          </a:blipFill>
        </p:spPr>
      </p:sp>
      <p:sp>
        <p:nvSpPr>
          <p:cNvPr name="TextBox 24" id="24"/>
          <p:cNvSpPr txBox="true"/>
          <p:nvPr/>
        </p:nvSpPr>
        <p:spPr>
          <a:xfrm rot="0">
            <a:off x="1549540" y="6002086"/>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Factors Affecting Feature Selection</a:t>
            </a:r>
          </a:p>
        </p:txBody>
      </p:sp>
      <p:sp>
        <p:nvSpPr>
          <p:cNvPr name="TextBox 25" id="25"/>
          <p:cNvSpPr txBox="true"/>
          <p:nvPr/>
        </p:nvSpPr>
        <p:spPr>
          <a:xfrm rot="0">
            <a:off x="392525" y="5617296"/>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5.</a:t>
            </a:r>
          </a:p>
        </p:txBody>
      </p:sp>
      <p:sp>
        <p:nvSpPr>
          <p:cNvPr name="TextBox 26" id="26"/>
          <p:cNvSpPr txBox="true"/>
          <p:nvPr/>
        </p:nvSpPr>
        <p:spPr>
          <a:xfrm rot="0">
            <a:off x="1549540" y="7195393"/>
            <a:ext cx="2838712" cy="6210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Feature Relevance</a:t>
            </a:r>
          </a:p>
          <a:p>
            <a:pPr marL="388638" indent="-194319" lvl="1">
              <a:lnSpc>
                <a:spcPts val="2520"/>
              </a:lnSpc>
              <a:buFont typeface="Arial"/>
              <a:buChar char="•"/>
            </a:pPr>
            <a:r>
              <a:rPr lang="en-US" sz="1800">
                <a:solidFill>
                  <a:srgbClr val="232E54"/>
                </a:solidFill>
                <a:latin typeface="Glacial Indifference"/>
              </a:rPr>
              <a:t>Feature Redundancy</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4592924" y="3554601"/>
            <a:ext cx="4440912" cy="3862986"/>
            <a:chOff x="0" y="0"/>
            <a:chExt cx="867643" cy="754731"/>
          </a:xfrm>
        </p:grpSpPr>
        <p:sp>
          <p:nvSpPr>
            <p:cNvPr name="Freeform 3" id="3"/>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E97145"/>
            </a:solidFill>
          </p:spPr>
        </p:sp>
        <p:sp>
          <p:nvSpPr>
            <p:cNvPr name="TextBox 4" id="4"/>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13381988" y="3554601"/>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927FA2"/>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sp>
        <p:nvSpPr>
          <p:cNvPr name="TextBox 8" id="8"/>
          <p:cNvSpPr txBox="true"/>
          <p:nvPr/>
        </p:nvSpPr>
        <p:spPr>
          <a:xfrm rot="0">
            <a:off x="14754592" y="3974411"/>
            <a:ext cx="3201658"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Evaluation </a:t>
            </a:r>
          </a:p>
          <a:p>
            <a:pPr>
              <a:lnSpc>
                <a:spcPts val="3500"/>
              </a:lnSpc>
            </a:pPr>
            <a:r>
              <a:rPr lang="en-US" sz="2500">
                <a:solidFill>
                  <a:srgbClr val="232E54"/>
                </a:solidFill>
                <a:latin typeface="Cerebri Bold"/>
              </a:rPr>
              <a:t>Metrics</a:t>
            </a:r>
          </a:p>
        </p:txBody>
      </p:sp>
      <p:sp>
        <p:nvSpPr>
          <p:cNvPr name="TextBox 9" id="9"/>
          <p:cNvSpPr txBox="true"/>
          <p:nvPr/>
        </p:nvSpPr>
        <p:spPr>
          <a:xfrm rot="0">
            <a:off x="4675163" y="3589620"/>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7.</a:t>
            </a:r>
          </a:p>
        </p:txBody>
      </p:sp>
      <p:sp>
        <p:nvSpPr>
          <p:cNvPr name="TextBox 10" id="10"/>
          <p:cNvSpPr txBox="true"/>
          <p:nvPr/>
        </p:nvSpPr>
        <p:spPr>
          <a:xfrm rot="0">
            <a:off x="13464227" y="3589620"/>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9.</a:t>
            </a:r>
          </a:p>
        </p:txBody>
      </p:sp>
      <p:sp>
        <p:nvSpPr>
          <p:cNvPr name="AutoShape 11" id="11"/>
          <p:cNvSpPr/>
          <p:nvPr/>
        </p:nvSpPr>
        <p:spPr>
          <a:xfrm rot="0">
            <a:off x="762596" y="5027104"/>
            <a:ext cx="4870755" cy="0"/>
          </a:xfrm>
          <a:prstGeom prst="line">
            <a:avLst/>
          </a:prstGeom>
          <a:ln cap="flat" w="47625">
            <a:solidFill>
              <a:srgbClr val="B24E2A"/>
            </a:solidFill>
            <a:prstDash val="solid"/>
            <a:headEnd type="none" len="sm" w="sm"/>
            <a:tailEnd type="none" len="sm" w="sm"/>
          </a:ln>
        </p:spPr>
      </p:sp>
      <p:sp>
        <p:nvSpPr>
          <p:cNvPr name="AutoShape 12" id="12"/>
          <p:cNvSpPr/>
          <p:nvPr/>
        </p:nvSpPr>
        <p:spPr>
          <a:xfrm rot="0">
            <a:off x="9750487" y="5027104"/>
            <a:ext cx="4870755" cy="0"/>
          </a:xfrm>
          <a:prstGeom prst="line">
            <a:avLst/>
          </a:prstGeom>
          <a:ln cap="flat" w="47625">
            <a:solidFill>
              <a:srgbClr val="5A426D"/>
            </a:solidFill>
            <a:prstDash val="solid"/>
            <a:headEnd type="none" len="sm" w="sm"/>
            <a:tailEnd type="none" len="sm" w="sm"/>
          </a:ln>
        </p:spPr>
      </p:sp>
      <p:sp>
        <p:nvSpPr>
          <p:cNvPr name="TextBox 13" id="13"/>
          <p:cNvSpPr txBox="true"/>
          <p:nvPr/>
        </p:nvSpPr>
        <p:spPr>
          <a:xfrm rot="0">
            <a:off x="1622115" y="2323194"/>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Linear Regression Model</a:t>
            </a:r>
          </a:p>
        </p:txBody>
      </p:sp>
      <p:sp>
        <p:nvSpPr>
          <p:cNvPr name="TextBox 14" id="14"/>
          <p:cNvSpPr txBox="true"/>
          <p:nvPr/>
        </p:nvSpPr>
        <p:spPr>
          <a:xfrm rot="0">
            <a:off x="10409926" y="2323194"/>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Advantages &amp; Disadvantages</a:t>
            </a:r>
          </a:p>
        </p:txBody>
      </p:sp>
      <p:sp>
        <p:nvSpPr>
          <p:cNvPr name="TextBox 15" id="15"/>
          <p:cNvSpPr txBox="true"/>
          <p:nvPr/>
        </p:nvSpPr>
        <p:spPr>
          <a:xfrm rot="0">
            <a:off x="5832178" y="4193486"/>
            <a:ext cx="2633169" cy="4222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Live Examples</a:t>
            </a:r>
          </a:p>
        </p:txBody>
      </p:sp>
      <p:sp>
        <p:nvSpPr>
          <p:cNvPr name="TextBox 16" id="16"/>
          <p:cNvSpPr txBox="true"/>
          <p:nvPr/>
        </p:nvSpPr>
        <p:spPr>
          <a:xfrm rot="0">
            <a:off x="465100" y="1938403"/>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6.</a:t>
            </a:r>
          </a:p>
        </p:txBody>
      </p:sp>
      <p:sp>
        <p:nvSpPr>
          <p:cNvPr name="TextBox 17" id="17"/>
          <p:cNvSpPr txBox="true"/>
          <p:nvPr/>
        </p:nvSpPr>
        <p:spPr>
          <a:xfrm rot="0">
            <a:off x="9252911" y="1938403"/>
            <a:ext cx="1157015"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8.</a:t>
            </a:r>
          </a:p>
        </p:txBody>
      </p:sp>
      <p:sp>
        <p:nvSpPr>
          <p:cNvPr name="TextBox 18" id="18"/>
          <p:cNvSpPr txBox="true"/>
          <p:nvPr/>
        </p:nvSpPr>
        <p:spPr>
          <a:xfrm rot="0">
            <a:off x="1622115" y="3516501"/>
            <a:ext cx="2838712" cy="124967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Features</a:t>
            </a:r>
          </a:p>
          <a:p>
            <a:pPr marL="388638" indent="-194319" lvl="1">
              <a:lnSpc>
                <a:spcPts val="2520"/>
              </a:lnSpc>
              <a:buFont typeface="Arial"/>
              <a:buChar char="•"/>
            </a:pPr>
            <a:r>
              <a:rPr lang="en-US" sz="1800">
                <a:solidFill>
                  <a:srgbClr val="232E54"/>
                </a:solidFill>
                <a:latin typeface="Glacial Indifference"/>
              </a:rPr>
              <a:t>Importance</a:t>
            </a:r>
          </a:p>
          <a:p>
            <a:pPr marL="388638" indent="-194319" lvl="1">
              <a:lnSpc>
                <a:spcPts val="2520"/>
              </a:lnSpc>
              <a:buFont typeface="Arial"/>
              <a:buChar char="•"/>
            </a:pPr>
            <a:r>
              <a:rPr lang="en-US" sz="1800">
                <a:solidFill>
                  <a:srgbClr val="232E54"/>
                </a:solidFill>
                <a:latin typeface="Glacial Indifference"/>
              </a:rPr>
              <a:t>Goals</a:t>
            </a:r>
          </a:p>
          <a:p>
            <a:pPr marL="388638" indent="-194319" lvl="1">
              <a:lnSpc>
                <a:spcPts val="2520"/>
              </a:lnSpc>
              <a:buFont typeface="Arial"/>
              <a:buChar char="•"/>
            </a:pPr>
            <a:r>
              <a:rPr lang="en-US" sz="1800">
                <a:solidFill>
                  <a:srgbClr val="232E54"/>
                </a:solidFill>
                <a:latin typeface="Glacial Indifference"/>
              </a:rPr>
              <a:t>Benefits</a:t>
            </a:r>
          </a:p>
        </p:txBody>
      </p:sp>
      <p:sp>
        <p:nvSpPr>
          <p:cNvPr name="TextBox 19" id="19"/>
          <p:cNvSpPr txBox="true"/>
          <p:nvPr/>
        </p:nvSpPr>
        <p:spPr>
          <a:xfrm rot="0">
            <a:off x="10409926" y="3516501"/>
            <a:ext cx="2838712" cy="6210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Methods</a:t>
            </a:r>
          </a:p>
          <a:p>
            <a:pPr marL="388638" indent="-194319" lvl="1">
              <a:lnSpc>
                <a:spcPts val="2520"/>
              </a:lnSpc>
              <a:buFont typeface="Arial"/>
              <a:buChar char="•"/>
            </a:pPr>
            <a:r>
              <a:rPr lang="en-US" sz="1800">
                <a:solidFill>
                  <a:srgbClr val="232E54"/>
                </a:solidFill>
                <a:latin typeface="Glacial Indifference"/>
              </a:rPr>
              <a:t>`Relevance</a:t>
            </a:r>
          </a:p>
        </p:txBody>
      </p:sp>
      <p:sp>
        <p:nvSpPr>
          <p:cNvPr name="TextBox 20" id="20"/>
          <p:cNvSpPr txBox="true"/>
          <p:nvPr/>
        </p:nvSpPr>
        <p:spPr>
          <a:xfrm rot="0">
            <a:off x="5832178" y="5167718"/>
            <a:ext cx="2838712" cy="621028"/>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Why we need subsets</a:t>
            </a:r>
          </a:p>
          <a:p>
            <a:pPr marL="388638" indent="-194319" lvl="1">
              <a:lnSpc>
                <a:spcPts val="2520"/>
              </a:lnSpc>
              <a:buFont typeface="Arial"/>
              <a:buChar char="•"/>
            </a:pPr>
            <a:r>
              <a:rPr lang="en-US" sz="1800">
                <a:solidFill>
                  <a:srgbClr val="232E54"/>
                </a:solidFill>
                <a:latin typeface="Glacial Indifference"/>
              </a:rPr>
              <a:t>Examples</a:t>
            </a:r>
          </a:p>
        </p:txBody>
      </p:sp>
      <p:sp>
        <p:nvSpPr>
          <p:cNvPr name="TextBox 21" id="21"/>
          <p:cNvSpPr txBox="true"/>
          <p:nvPr/>
        </p:nvSpPr>
        <p:spPr>
          <a:xfrm rot="0">
            <a:off x="14621242" y="5167718"/>
            <a:ext cx="2838712" cy="935353"/>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F1</a:t>
            </a:r>
          </a:p>
          <a:p>
            <a:pPr marL="388638" indent="-194319" lvl="1">
              <a:lnSpc>
                <a:spcPts val="2520"/>
              </a:lnSpc>
              <a:buFont typeface="Arial"/>
              <a:buChar char="•"/>
            </a:pPr>
            <a:r>
              <a:rPr lang="en-US" sz="1800">
                <a:solidFill>
                  <a:srgbClr val="232E54"/>
                </a:solidFill>
                <a:latin typeface="Glacial Indifference"/>
              </a:rPr>
              <a:t>Area Under the Curve</a:t>
            </a:r>
          </a:p>
          <a:p>
            <a:pPr marL="388638" indent="-194319" lvl="1">
              <a:lnSpc>
                <a:spcPts val="2520"/>
              </a:lnSpc>
              <a:buFont typeface="Arial"/>
              <a:buChar char="•"/>
            </a:pPr>
            <a:r>
              <a:rPr lang="en-US" sz="1800">
                <a:solidFill>
                  <a:srgbClr val="232E54"/>
                </a:solidFill>
                <a:latin typeface="Glacial Indifference"/>
              </a:rPr>
              <a:t>Considerations</a:t>
            </a:r>
          </a:p>
        </p:txBody>
      </p:sp>
      <p:sp>
        <p:nvSpPr>
          <p:cNvPr name="TextBox 22" id="22"/>
          <p:cNvSpPr txBox="true"/>
          <p:nvPr/>
        </p:nvSpPr>
        <p:spPr>
          <a:xfrm rot="0">
            <a:off x="392525" y="8528128"/>
            <a:ext cx="9722291" cy="1317469"/>
          </a:xfrm>
          <a:prstGeom prst="rect">
            <a:avLst/>
          </a:prstGeom>
        </p:spPr>
        <p:txBody>
          <a:bodyPr anchor="t" rtlCol="false" tIns="0" lIns="0" bIns="0" rIns="0">
            <a:spAutoFit/>
          </a:bodyPr>
          <a:lstStyle/>
          <a:p>
            <a:pPr>
              <a:lnSpc>
                <a:spcPts val="10858"/>
              </a:lnSpc>
            </a:pPr>
            <a:r>
              <a:rPr lang="en-US" sz="7756">
                <a:solidFill>
                  <a:srgbClr val="324070"/>
                </a:solidFill>
                <a:latin typeface="Cerebri Bold"/>
              </a:rPr>
              <a:t>Table of Contents</a:t>
            </a:r>
          </a:p>
        </p:txBody>
      </p:sp>
      <p:sp>
        <p:nvSpPr>
          <p:cNvPr name="Freeform 23" id="23"/>
          <p:cNvSpPr/>
          <p:nvPr/>
        </p:nvSpPr>
        <p:spPr>
          <a:xfrm flipH="false" flipV="false" rot="0">
            <a:off x="7836402" y="5265229"/>
            <a:ext cx="6206333" cy="7650333"/>
          </a:xfrm>
          <a:custGeom>
            <a:avLst/>
            <a:gdLst/>
            <a:ahLst/>
            <a:cxnLst/>
            <a:rect r="r" b="b" t="t" l="l"/>
            <a:pathLst>
              <a:path h="7650333" w="6206333">
                <a:moveTo>
                  <a:pt x="0" y="0"/>
                </a:moveTo>
                <a:lnTo>
                  <a:pt x="6206333" y="0"/>
                </a:lnTo>
                <a:lnTo>
                  <a:pt x="6206333" y="7650334"/>
                </a:lnTo>
                <a:lnTo>
                  <a:pt x="0" y="7650334"/>
                </a:lnTo>
                <a:lnTo>
                  <a:pt x="0" y="0"/>
                </a:lnTo>
                <a:close/>
              </a:path>
            </a:pathLst>
          </a:custGeom>
          <a:blipFill>
            <a:blip r:embed="rId2"/>
            <a:stretch>
              <a:fillRect l="0" t="0" r="0" b="0"/>
            </a:stretch>
          </a:blipFill>
        </p:spPr>
      </p:sp>
      <p:sp>
        <p:nvSpPr>
          <p:cNvPr name="TextBox 24" id="24"/>
          <p:cNvSpPr txBox="true"/>
          <p:nvPr/>
        </p:nvSpPr>
        <p:spPr>
          <a:xfrm rot="0">
            <a:off x="1836452" y="5993932"/>
            <a:ext cx="2838712"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Robustness &amp; Stability</a:t>
            </a:r>
          </a:p>
        </p:txBody>
      </p:sp>
      <p:sp>
        <p:nvSpPr>
          <p:cNvPr name="TextBox 25" id="25"/>
          <p:cNvSpPr txBox="true"/>
          <p:nvPr/>
        </p:nvSpPr>
        <p:spPr>
          <a:xfrm rot="0">
            <a:off x="161770" y="5617296"/>
            <a:ext cx="1733861" cy="1489872"/>
          </a:xfrm>
          <a:prstGeom prst="rect">
            <a:avLst/>
          </a:prstGeom>
        </p:spPr>
        <p:txBody>
          <a:bodyPr anchor="t" rtlCol="false" tIns="0" lIns="0" bIns="0" rIns="0">
            <a:spAutoFit/>
          </a:bodyPr>
          <a:lstStyle/>
          <a:p>
            <a:pPr>
              <a:lnSpc>
                <a:spcPts val="12118"/>
              </a:lnSpc>
            </a:pPr>
            <a:r>
              <a:rPr lang="en-US" sz="8656">
                <a:solidFill>
                  <a:srgbClr val="324070"/>
                </a:solidFill>
                <a:latin typeface="Garet Bold"/>
              </a:rPr>
              <a:t>10.</a:t>
            </a:r>
          </a:p>
        </p:txBody>
      </p:sp>
      <p:sp>
        <p:nvSpPr>
          <p:cNvPr name="TextBox 26" id="26"/>
          <p:cNvSpPr txBox="true"/>
          <p:nvPr/>
        </p:nvSpPr>
        <p:spPr>
          <a:xfrm rot="0">
            <a:off x="1754212" y="7088023"/>
            <a:ext cx="2838712" cy="935353"/>
          </a:xfrm>
          <a:prstGeom prst="rect">
            <a:avLst/>
          </a:prstGeom>
        </p:spPr>
        <p:txBody>
          <a:bodyPr anchor="t" rtlCol="false" tIns="0" lIns="0" bIns="0" rIns="0">
            <a:spAutoFit/>
          </a:bodyPr>
          <a:lstStyle/>
          <a:p>
            <a:pPr marL="388638" indent="-194319" lvl="1">
              <a:lnSpc>
                <a:spcPts val="2520"/>
              </a:lnSpc>
              <a:buFont typeface="Arial"/>
              <a:buChar char="•"/>
            </a:pPr>
            <a:r>
              <a:rPr lang="en-US" sz="1800">
                <a:solidFill>
                  <a:srgbClr val="232E54"/>
                </a:solidFill>
                <a:latin typeface="Glacial Indifference"/>
              </a:rPr>
              <a:t>Robustness in Subset</a:t>
            </a:r>
          </a:p>
          <a:p>
            <a:pPr marL="388638" indent="-194319" lvl="1">
              <a:lnSpc>
                <a:spcPts val="2520"/>
              </a:lnSpc>
              <a:buFont typeface="Arial"/>
              <a:buChar char="•"/>
            </a:pPr>
            <a:r>
              <a:rPr lang="en-US" sz="1800">
                <a:solidFill>
                  <a:srgbClr val="232E54"/>
                </a:solidFill>
                <a:latin typeface="Glacial Indifference"/>
              </a:rPr>
              <a:t>Enhancing Approaches</a:t>
            </a:r>
          </a:p>
          <a:p>
            <a:pPr marL="388638" indent="-194319" lvl="1">
              <a:lnSpc>
                <a:spcPts val="2520"/>
              </a:lnSpc>
              <a:buFont typeface="Arial"/>
              <a:buChar char="•"/>
            </a:pPr>
            <a:r>
              <a:rPr lang="en-US" sz="1800">
                <a:solidFill>
                  <a:srgbClr val="232E54"/>
                </a:solidFill>
                <a:latin typeface="Glacial Indifference"/>
              </a:rPr>
              <a:t>Future Selection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F7C934"/>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8" id="8"/>
          <p:cNvGrpSpPr>
            <a:grpSpLocks noChangeAspect="true"/>
          </p:cNvGrpSpPr>
          <p:nvPr/>
        </p:nvGrpSpPr>
        <p:grpSpPr>
          <a:xfrm rot="0">
            <a:off x="1666049" y="5194024"/>
            <a:ext cx="1602792" cy="159653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6463" t="0" r="-646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7C934"/>
            </a:solidFill>
          </p:spPr>
        </p:sp>
      </p:grpSp>
      <p:sp>
        <p:nvSpPr>
          <p:cNvPr name="Freeform 11" id="11"/>
          <p:cNvSpPr/>
          <p:nvPr/>
        </p:nvSpPr>
        <p:spPr>
          <a:xfrm flipH="false" flipV="false" rot="0">
            <a:off x="9332542" y="2993658"/>
            <a:ext cx="858337" cy="967140"/>
          </a:xfrm>
          <a:custGeom>
            <a:avLst/>
            <a:gdLst/>
            <a:ahLst/>
            <a:cxnLst/>
            <a:rect r="r" b="b" t="t" l="l"/>
            <a:pathLst>
              <a:path h="967140" w="858337">
                <a:moveTo>
                  <a:pt x="0" y="0"/>
                </a:moveTo>
                <a:lnTo>
                  <a:pt x="858337" y="0"/>
                </a:lnTo>
                <a:lnTo>
                  <a:pt x="858337" y="967140"/>
                </a:lnTo>
                <a:lnTo>
                  <a:pt x="0" y="96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332542" y="6219363"/>
            <a:ext cx="962644" cy="957831"/>
          </a:xfrm>
          <a:custGeom>
            <a:avLst/>
            <a:gdLst/>
            <a:ahLst/>
            <a:cxnLst/>
            <a:rect r="r" b="b" t="t" l="l"/>
            <a:pathLst>
              <a:path h="957831" w="962644">
                <a:moveTo>
                  <a:pt x="0" y="0"/>
                </a:moveTo>
                <a:lnTo>
                  <a:pt x="962644" y="0"/>
                </a:lnTo>
                <a:lnTo>
                  <a:pt x="962644" y="957831"/>
                </a:lnTo>
                <a:lnTo>
                  <a:pt x="0" y="957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672498" y="1199984"/>
            <a:ext cx="5999669" cy="1446963"/>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What is Subset Selection</a:t>
            </a:r>
          </a:p>
        </p:txBody>
      </p:sp>
      <p:sp>
        <p:nvSpPr>
          <p:cNvPr name="TextBox 15" id="15"/>
          <p:cNvSpPr txBox="true"/>
          <p:nvPr/>
        </p:nvSpPr>
        <p:spPr>
          <a:xfrm rot="0">
            <a:off x="10672498" y="3146982"/>
            <a:ext cx="7094288" cy="30723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Subset selection involves choosing the most impactful features from a larger pool for model building.</a:t>
            </a:r>
          </a:p>
          <a:p>
            <a:pPr marL="388638" indent="-194319" lvl="1">
              <a:lnSpc>
                <a:spcPts val="2718"/>
              </a:lnSpc>
              <a:buFont typeface="Arial"/>
              <a:buChar char="•"/>
            </a:pPr>
            <a:r>
              <a:rPr lang="en-US" sz="1800">
                <a:solidFill>
                  <a:srgbClr val="FFFFFF"/>
                </a:solidFill>
                <a:latin typeface="Glacial Indifference"/>
              </a:rPr>
              <a:t>It improves model </a:t>
            </a:r>
            <a:r>
              <a:rPr lang="en-US" sz="1800">
                <a:solidFill>
                  <a:srgbClr val="FFFFFF"/>
                </a:solidFill>
                <a:latin typeface="Glacial Indifference Medium"/>
              </a:rPr>
              <a:t>accuracy</a:t>
            </a:r>
            <a:r>
              <a:rPr lang="en-US" sz="1800">
                <a:solidFill>
                  <a:srgbClr val="FFFFFF"/>
                </a:solidFill>
                <a:latin typeface="Glacial Indifference"/>
              </a:rPr>
              <a:t> by focusing on relevant features and reducing noise.</a:t>
            </a:r>
          </a:p>
          <a:p>
            <a:pPr marL="388638" indent="-194319" lvl="1">
              <a:lnSpc>
                <a:spcPts val="2718"/>
              </a:lnSpc>
              <a:buFont typeface="Arial"/>
              <a:buChar char="•"/>
            </a:pPr>
            <a:r>
              <a:rPr lang="en-US" sz="1800">
                <a:solidFill>
                  <a:srgbClr val="FFFFFF"/>
                </a:solidFill>
                <a:latin typeface="Glacial Indifference"/>
              </a:rPr>
              <a:t>L</a:t>
            </a:r>
            <a:r>
              <a:rPr lang="en-US" sz="1800">
                <a:solidFill>
                  <a:srgbClr val="FFFFFF"/>
                </a:solidFill>
                <a:latin typeface="Glacial Indifference"/>
              </a:rPr>
              <a:t>eads to </a:t>
            </a:r>
            <a:r>
              <a:rPr lang="en-US" sz="1800">
                <a:solidFill>
                  <a:srgbClr val="FFFFFF"/>
                </a:solidFill>
                <a:latin typeface="Glacial Indifference Medium"/>
              </a:rPr>
              <a:t>faster training times</a:t>
            </a:r>
            <a:r>
              <a:rPr lang="en-US" sz="1800">
                <a:solidFill>
                  <a:srgbClr val="FFFFFF"/>
                </a:solidFill>
                <a:latin typeface="Glacial Indifference"/>
              </a:rPr>
              <a:t> due to reduced computational complexity.</a:t>
            </a:r>
          </a:p>
          <a:p>
            <a:pPr marL="388638" indent="-194319" lvl="1">
              <a:lnSpc>
                <a:spcPts val="2718"/>
              </a:lnSpc>
              <a:buFont typeface="Arial"/>
              <a:buChar char="•"/>
            </a:pPr>
            <a:r>
              <a:rPr lang="en-US" sz="1800">
                <a:solidFill>
                  <a:srgbClr val="FFFFFF"/>
                </a:solidFill>
                <a:latin typeface="Glacial Indifference Medium"/>
              </a:rPr>
              <a:t>Interpretability</a:t>
            </a:r>
            <a:r>
              <a:rPr lang="en-US" sz="1800">
                <a:solidFill>
                  <a:srgbClr val="FFFFFF"/>
                </a:solidFill>
                <a:latin typeface="Glacial Indifference"/>
              </a:rPr>
              <a:t> is enhanced with fewer features, making the model easier to understand.</a:t>
            </a:r>
          </a:p>
          <a:p>
            <a:pPr>
              <a:lnSpc>
                <a:spcPts val="2718"/>
              </a:lnSpc>
            </a:pPr>
          </a:p>
        </p:txBody>
      </p:sp>
      <p:sp>
        <p:nvSpPr>
          <p:cNvPr name="TextBox 16" id="16"/>
          <p:cNvSpPr txBox="true"/>
          <p:nvPr/>
        </p:nvSpPr>
        <p:spPr>
          <a:xfrm rot="0">
            <a:off x="10672498" y="6364904"/>
            <a:ext cx="7094288" cy="27294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Benefits:</a:t>
            </a:r>
          </a:p>
          <a:p>
            <a:pPr marL="388638" indent="-194319" lvl="1">
              <a:lnSpc>
                <a:spcPts val="2718"/>
              </a:lnSpc>
              <a:buFont typeface="Arial"/>
              <a:buChar char="•"/>
            </a:pPr>
            <a:r>
              <a:rPr lang="en-US" sz="1800">
                <a:solidFill>
                  <a:srgbClr val="FFFFFF"/>
                </a:solidFill>
                <a:latin typeface="Glacial Indifference Medium"/>
              </a:rPr>
              <a:t>Reduces overfitting:</a:t>
            </a:r>
            <a:r>
              <a:rPr lang="en-US" sz="1800">
                <a:solidFill>
                  <a:srgbClr val="FFFFFF"/>
                </a:solidFill>
                <a:latin typeface="Glacial Indifference"/>
              </a:rPr>
              <a:t> Less prone to fitting to noise in the training data.</a:t>
            </a:r>
          </a:p>
          <a:p>
            <a:pPr marL="388638" indent="-194319" lvl="1">
              <a:lnSpc>
                <a:spcPts val="2718"/>
              </a:lnSpc>
              <a:buFont typeface="Arial"/>
              <a:buChar char="•"/>
            </a:pPr>
            <a:r>
              <a:rPr lang="en-US" sz="1800">
                <a:solidFill>
                  <a:srgbClr val="FFFFFF"/>
                </a:solidFill>
                <a:latin typeface="Glacial Indifference Medium"/>
              </a:rPr>
              <a:t>Improves generalization:</a:t>
            </a:r>
            <a:r>
              <a:rPr lang="en-US" sz="1800">
                <a:solidFill>
                  <a:srgbClr val="FFFFFF"/>
                </a:solidFill>
                <a:latin typeface="Glacial Indifference"/>
              </a:rPr>
              <a:t> Performs better on unseen data.</a:t>
            </a:r>
          </a:p>
          <a:p>
            <a:pPr marL="388638" indent="-194319" lvl="1">
              <a:lnSpc>
                <a:spcPts val="2718"/>
              </a:lnSpc>
              <a:buFont typeface="Arial"/>
              <a:buChar char="•"/>
            </a:pPr>
            <a:r>
              <a:rPr lang="en-US" sz="1800">
                <a:solidFill>
                  <a:srgbClr val="FFFFFF"/>
                </a:solidFill>
                <a:latin typeface="Glacial Indifference Medium"/>
              </a:rPr>
              <a:t>Reduces training time:</a:t>
            </a:r>
            <a:r>
              <a:rPr lang="en-US" sz="1800">
                <a:solidFill>
                  <a:srgbClr val="FFFFFF"/>
                </a:solidFill>
                <a:latin typeface="Glacial Indifference"/>
              </a:rPr>
              <a:t> Particularly beneficial for large datasets.</a:t>
            </a:r>
          </a:p>
          <a:p>
            <a:pPr marL="388638" indent="-194319" lvl="1">
              <a:lnSpc>
                <a:spcPts val="2718"/>
              </a:lnSpc>
              <a:buFont typeface="Arial"/>
              <a:buChar char="•"/>
            </a:pPr>
            <a:r>
              <a:rPr lang="en-US" sz="1800">
                <a:solidFill>
                  <a:srgbClr val="FFFFFF"/>
                </a:solidFill>
                <a:latin typeface="Glacial Indifference Medium"/>
              </a:rPr>
              <a:t>Enhances interpretability:</a:t>
            </a:r>
            <a:r>
              <a:rPr lang="en-US" sz="1800">
                <a:solidFill>
                  <a:srgbClr val="FFFFFF"/>
                </a:solidFill>
                <a:latin typeface="Glacial Indifference"/>
              </a:rPr>
              <a:t> Easier to understand the model's decision-making process.</a:t>
            </a:r>
          </a:p>
          <a:p>
            <a:pPr>
              <a:lnSpc>
                <a:spcPts val="2718"/>
              </a:lnSpc>
            </a:pPr>
          </a:p>
        </p:txBody>
      </p:sp>
      <p:sp>
        <p:nvSpPr>
          <p:cNvPr name="TextBox 17" id="17"/>
          <p:cNvSpPr txBox="true"/>
          <p:nvPr/>
        </p:nvSpPr>
        <p:spPr>
          <a:xfrm rot="0">
            <a:off x="3268841" y="5270413"/>
            <a:ext cx="2368782" cy="42227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Integration</a:t>
            </a:r>
          </a:p>
        </p:txBody>
      </p:sp>
      <p:sp>
        <p:nvSpPr>
          <p:cNvPr name="TextBox 18" id="18"/>
          <p:cNvSpPr txBox="true"/>
          <p:nvPr/>
        </p:nvSpPr>
        <p:spPr>
          <a:xfrm rot="0">
            <a:off x="3268841" y="5850554"/>
            <a:ext cx="3390206" cy="3758181"/>
          </a:xfrm>
          <a:prstGeom prst="rect">
            <a:avLst/>
          </a:prstGeom>
        </p:spPr>
        <p:txBody>
          <a:bodyPr anchor="t" rtlCol="false" tIns="0" lIns="0" bIns="0" rIns="0">
            <a:spAutoFit/>
          </a:bodyPr>
          <a:lstStyle/>
          <a:p>
            <a:pPr>
              <a:lnSpc>
                <a:spcPts val="2718"/>
              </a:lnSpc>
            </a:pPr>
            <a:r>
              <a:rPr lang="en-US" sz="1800">
                <a:solidFill>
                  <a:srgbClr val="232E54"/>
                </a:solidFill>
                <a:latin typeface="Glacial Indifference"/>
              </a:rPr>
              <a:t>Subset selection can be a pre-processing step or incorporated within the learning algorithm.</a:t>
            </a:r>
          </a:p>
          <a:p>
            <a:pPr>
              <a:lnSpc>
                <a:spcPts val="2718"/>
              </a:lnSpc>
            </a:pPr>
          </a:p>
          <a:p>
            <a:pPr>
              <a:lnSpc>
                <a:spcPts val="2718"/>
              </a:lnSpc>
            </a:pPr>
            <a:r>
              <a:rPr lang="en-US" sz="1800">
                <a:solidFill>
                  <a:srgbClr val="232E54"/>
                </a:solidFill>
                <a:latin typeface="Glacial Indifference"/>
              </a:rPr>
              <a:t>Some algorithms like decision trees and Lasso regression perform inherent feature selection.</a:t>
            </a:r>
          </a:p>
          <a:p>
            <a:pPr>
              <a:lnSpc>
                <a:spcPts val="2718"/>
              </a:lnSpc>
            </a:pPr>
          </a:p>
          <a:p>
            <a:pPr>
              <a:lnSpc>
                <a:spcPts val="2718"/>
              </a:lnSpc>
            </a:pPr>
          </a:p>
          <a:p>
            <a:pPr>
              <a:lnSpc>
                <a:spcPts val="2718"/>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324070"/>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232E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grpSp>
        <p:nvGrpSpPr>
          <p:cNvPr name="Group 5" id="5"/>
          <p:cNvGrpSpPr/>
          <p:nvPr/>
        </p:nvGrpSpPr>
        <p:grpSpPr>
          <a:xfrm rot="0">
            <a:off x="2467445" y="4859062"/>
            <a:ext cx="4440912" cy="3862986"/>
            <a:chOff x="0" y="0"/>
            <a:chExt cx="867643" cy="754731"/>
          </a:xfrm>
        </p:grpSpPr>
        <p:sp>
          <p:nvSpPr>
            <p:cNvPr name="Freeform 6" id="6"/>
            <p:cNvSpPr/>
            <p:nvPr/>
          </p:nvSpPr>
          <p:spPr>
            <a:xfrm flipH="false" flipV="false" rot="0">
              <a:off x="0" y="0"/>
              <a:ext cx="867643" cy="754731"/>
            </a:xfrm>
            <a:custGeom>
              <a:avLst/>
              <a:gdLst/>
              <a:ahLst/>
              <a:cxnLst/>
              <a:rect r="r" b="b" t="t" l="l"/>
              <a:pathLst>
                <a:path h="754731" w="867643">
                  <a:moveTo>
                    <a:pt x="0" y="0"/>
                  </a:moveTo>
                  <a:lnTo>
                    <a:pt x="867643" y="0"/>
                  </a:lnTo>
                  <a:lnTo>
                    <a:pt x="867643" y="754731"/>
                  </a:lnTo>
                  <a:lnTo>
                    <a:pt x="0" y="754731"/>
                  </a:lnTo>
                  <a:close/>
                </a:path>
              </a:pathLst>
            </a:custGeom>
            <a:solidFill>
              <a:srgbClr val="70C266"/>
            </a:solidFill>
          </p:spPr>
        </p:sp>
        <p:sp>
          <p:nvSpPr>
            <p:cNvPr name="TextBox 7" id="7"/>
            <p:cNvSpPr txBox="true"/>
            <p:nvPr/>
          </p:nvSpPr>
          <p:spPr>
            <a:xfrm>
              <a:off x="0" y="-47625"/>
              <a:ext cx="867643" cy="802356"/>
            </a:xfrm>
            <a:prstGeom prst="rect">
              <a:avLst/>
            </a:prstGeom>
          </p:spPr>
          <p:txBody>
            <a:bodyPr anchor="ctr" rtlCol="false" tIns="50800" lIns="50800" bIns="50800" rIns="50800"/>
            <a:lstStyle/>
            <a:p>
              <a:pPr algn="ctr">
                <a:lnSpc>
                  <a:spcPts val="3500"/>
                </a:lnSpc>
              </a:pPr>
            </a:p>
          </p:txBody>
        </p:sp>
      </p:grpSp>
      <p:grpSp>
        <p:nvGrpSpPr>
          <p:cNvPr name="Group 8" id="8"/>
          <p:cNvGrpSpPr>
            <a:grpSpLocks noChangeAspect="true"/>
          </p:cNvGrpSpPr>
          <p:nvPr/>
        </p:nvGrpSpPr>
        <p:grpSpPr>
          <a:xfrm rot="0">
            <a:off x="1666049" y="5194024"/>
            <a:ext cx="1602792" cy="1596532"/>
            <a:chOff x="0" y="0"/>
            <a:chExt cx="6502400" cy="6477000"/>
          </a:xfrm>
        </p:grpSpPr>
        <p:sp>
          <p:nvSpPr>
            <p:cNvPr name="Freeform 9" id="9"/>
            <p:cNvSpPr/>
            <p:nvPr/>
          </p:nvSpPr>
          <p:spPr>
            <a:xfrm flipH="false" flipV="false" rot="0">
              <a:off x="-23042" y="119185"/>
              <a:ext cx="6542159" cy="6244242"/>
            </a:xfrm>
            <a:custGeom>
              <a:avLst/>
              <a:gdLst/>
              <a:ahLst/>
              <a:cxnLst/>
              <a:rect r="r" b="b" t="t" l="l"/>
              <a:pathLst>
                <a:path h="6244242" w="6542159">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2"/>
              <a:stretch>
                <a:fillRect l="-6463" t="0" r="-6463" b="0"/>
              </a:stretch>
            </a:blipFill>
          </p:spPr>
        </p:sp>
        <p:sp>
          <p:nvSpPr>
            <p:cNvPr name="Freeform 10" id="10"/>
            <p:cNvSpPr/>
            <p:nvPr/>
          </p:nvSpPr>
          <p:spPr>
            <a:xfrm flipH="false" flipV="false" rot="0">
              <a:off x="73038" y="66269"/>
              <a:ext cx="6350000" cy="6349987"/>
            </a:xfrm>
            <a:custGeom>
              <a:avLst/>
              <a:gdLst/>
              <a:ahLst/>
              <a:cxnLst/>
              <a:rect r="r" b="b" t="t" l="l"/>
              <a:pathLst>
                <a:path h="6349987" w="6350000">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70C266"/>
            </a:solidFill>
          </p:spPr>
        </p:sp>
      </p:grpSp>
      <p:sp>
        <p:nvSpPr>
          <p:cNvPr name="Freeform 11" id="11"/>
          <p:cNvSpPr/>
          <p:nvPr/>
        </p:nvSpPr>
        <p:spPr>
          <a:xfrm flipH="false" flipV="false" rot="0">
            <a:off x="9332542" y="3308332"/>
            <a:ext cx="858337" cy="967140"/>
          </a:xfrm>
          <a:custGeom>
            <a:avLst/>
            <a:gdLst/>
            <a:ahLst/>
            <a:cxnLst/>
            <a:rect r="r" b="b" t="t" l="l"/>
            <a:pathLst>
              <a:path h="967140" w="858337">
                <a:moveTo>
                  <a:pt x="0" y="0"/>
                </a:moveTo>
                <a:lnTo>
                  <a:pt x="858337" y="0"/>
                </a:lnTo>
                <a:lnTo>
                  <a:pt x="858337" y="967140"/>
                </a:lnTo>
                <a:lnTo>
                  <a:pt x="0" y="9671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9332542" y="5464223"/>
            <a:ext cx="962644" cy="957831"/>
          </a:xfrm>
          <a:custGeom>
            <a:avLst/>
            <a:gdLst/>
            <a:ahLst/>
            <a:cxnLst/>
            <a:rect r="r" b="b" t="t" l="l"/>
            <a:pathLst>
              <a:path h="957831" w="962644">
                <a:moveTo>
                  <a:pt x="0" y="0"/>
                </a:moveTo>
                <a:lnTo>
                  <a:pt x="962644" y="0"/>
                </a:lnTo>
                <a:lnTo>
                  <a:pt x="962644" y="957831"/>
                </a:lnTo>
                <a:lnTo>
                  <a:pt x="0" y="9578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9376147" y="7610826"/>
            <a:ext cx="771127" cy="946168"/>
          </a:xfrm>
          <a:custGeom>
            <a:avLst/>
            <a:gdLst/>
            <a:ahLst/>
            <a:cxnLst/>
            <a:rect r="r" b="b" t="t" l="l"/>
            <a:pathLst>
              <a:path h="946168" w="771127">
                <a:moveTo>
                  <a:pt x="0" y="0"/>
                </a:moveTo>
                <a:lnTo>
                  <a:pt x="771127" y="0"/>
                </a:lnTo>
                <a:lnTo>
                  <a:pt x="771127" y="946168"/>
                </a:lnTo>
                <a:lnTo>
                  <a:pt x="0" y="94616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4" id="14"/>
          <p:cNvSpPr txBox="true"/>
          <p:nvPr/>
        </p:nvSpPr>
        <p:spPr>
          <a:xfrm rot="0">
            <a:off x="10672498" y="1167184"/>
            <a:ext cx="5999669" cy="1446963"/>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Need for Subset Selection</a:t>
            </a:r>
          </a:p>
        </p:txBody>
      </p:sp>
      <p:sp>
        <p:nvSpPr>
          <p:cNvPr name="TextBox 15" id="15"/>
          <p:cNvSpPr txBox="true"/>
          <p:nvPr/>
        </p:nvSpPr>
        <p:spPr>
          <a:xfrm rot="0">
            <a:off x="10672498" y="3260491"/>
            <a:ext cx="6124633" cy="17007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Boost Performance &amp; Efficiency</a:t>
            </a:r>
          </a:p>
          <a:p>
            <a:pPr marL="388638" indent="-194319" lvl="1">
              <a:lnSpc>
                <a:spcPts val="2718"/>
              </a:lnSpc>
              <a:buFont typeface="Arial"/>
              <a:buChar char="•"/>
            </a:pPr>
            <a:r>
              <a:rPr lang="en-US" sz="1800">
                <a:solidFill>
                  <a:srgbClr val="FFFFFF"/>
                </a:solidFill>
                <a:latin typeface="Glacial Indifference Medium"/>
              </a:rPr>
              <a:t>Less is more:</a:t>
            </a:r>
            <a:r>
              <a:rPr lang="en-US" sz="1800">
                <a:solidFill>
                  <a:srgbClr val="FFFFFF"/>
                </a:solidFill>
                <a:latin typeface="Glacial Indifference"/>
              </a:rPr>
              <a:t> Focus on key features, ditch irrelevant noise.</a:t>
            </a:r>
          </a:p>
          <a:p>
            <a:pPr marL="388638" indent="-194319" lvl="1">
              <a:lnSpc>
                <a:spcPts val="2718"/>
              </a:lnSpc>
              <a:buFont typeface="Arial"/>
              <a:buChar char="•"/>
            </a:pPr>
            <a:r>
              <a:rPr lang="en-US" sz="1800">
                <a:solidFill>
                  <a:srgbClr val="FFFFFF"/>
                </a:solidFill>
                <a:latin typeface="Glacial Indifference Medium"/>
              </a:rPr>
              <a:t>Accuracy &amp; Speed:</a:t>
            </a:r>
            <a:r>
              <a:rPr lang="en-US" sz="1800">
                <a:solidFill>
                  <a:srgbClr val="FFFFFF"/>
                </a:solidFill>
                <a:latin typeface="Glacial Indifference"/>
              </a:rPr>
              <a:t> Models train faster, predict better with the right features.</a:t>
            </a:r>
          </a:p>
          <a:p>
            <a:pPr>
              <a:lnSpc>
                <a:spcPts val="2718"/>
              </a:lnSpc>
            </a:pPr>
          </a:p>
        </p:txBody>
      </p:sp>
      <p:sp>
        <p:nvSpPr>
          <p:cNvPr name="TextBox 16" id="16"/>
          <p:cNvSpPr txBox="true"/>
          <p:nvPr/>
        </p:nvSpPr>
        <p:spPr>
          <a:xfrm rot="0">
            <a:off x="10672498" y="5407073"/>
            <a:ext cx="6124633" cy="20436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Combat Overfitting &amp; Explainability</a:t>
            </a:r>
          </a:p>
          <a:p>
            <a:pPr marL="388638" indent="-194319" lvl="1">
              <a:lnSpc>
                <a:spcPts val="2718"/>
              </a:lnSpc>
              <a:buFont typeface="Arial"/>
              <a:buChar char="•"/>
            </a:pPr>
            <a:r>
              <a:rPr lang="en-US" sz="1800">
                <a:solidFill>
                  <a:srgbClr val="FFFFFF"/>
                </a:solidFill>
                <a:latin typeface="Glacial Indifference Medium"/>
              </a:rPr>
              <a:t>Avoid memorizing noise:</a:t>
            </a:r>
            <a:r>
              <a:rPr lang="en-US" sz="1800">
                <a:solidFill>
                  <a:srgbClr val="FFFFFF"/>
                </a:solidFill>
                <a:latin typeface="Glacial Indifference"/>
              </a:rPr>
              <a:t> Simpler models generalize better and are easier to understand.</a:t>
            </a:r>
          </a:p>
          <a:p>
            <a:pPr marL="388638" indent="-194319" lvl="1">
              <a:lnSpc>
                <a:spcPts val="2718"/>
              </a:lnSpc>
              <a:buFont typeface="Arial"/>
              <a:buChar char="•"/>
            </a:pPr>
            <a:r>
              <a:rPr lang="en-US" sz="1800">
                <a:solidFill>
                  <a:srgbClr val="FFFFFF"/>
                </a:solidFill>
                <a:latin typeface="Glacial Indifference Medium"/>
              </a:rPr>
              <a:t>Transparency:</a:t>
            </a:r>
            <a:r>
              <a:rPr lang="en-US" sz="1800">
                <a:solidFill>
                  <a:srgbClr val="FFFFFF"/>
                </a:solidFill>
                <a:latin typeface="Glacial Indifference"/>
              </a:rPr>
              <a:t> Fewer features make model decisions clear and interpretable.</a:t>
            </a:r>
          </a:p>
          <a:p>
            <a:pPr>
              <a:lnSpc>
                <a:spcPts val="2718"/>
              </a:lnSpc>
            </a:pPr>
          </a:p>
        </p:txBody>
      </p:sp>
      <p:sp>
        <p:nvSpPr>
          <p:cNvPr name="TextBox 17" id="17"/>
          <p:cNvSpPr txBox="true"/>
          <p:nvPr/>
        </p:nvSpPr>
        <p:spPr>
          <a:xfrm rot="0">
            <a:off x="10547534" y="7553676"/>
            <a:ext cx="6124633" cy="20436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Conquer High Dimensionality &amp; Resources</a:t>
            </a:r>
          </a:p>
          <a:p>
            <a:pPr marL="388638" indent="-194319" lvl="1">
              <a:lnSpc>
                <a:spcPts val="2718"/>
              </a:lnSpc>
              <a:buFont typeface="Arial"/>
              <a:buChar char="•"/>
            </a:pPr>
            <a:r>
              <a:rPr lang="en-US" sz="1800">
                <a:solidFill>
                  <a:srgbClr val="FFFFFF"/>
                </a:solidFill>
                <a:latin typeface="Glacial Indifference Medium"/>
              </a:rPr>
              <a:t>Tame the data beast:</a:t>
            </a:r>
            <a:r>
              <a:rPr lang="en-US" sz="1800">
                <a:solidFill>
                  <a:srgbClr val="FFFFFF"/>
                </a:solidFill>
                <a:latin typeface="Glacial Indifference"/>
              </a:rPr>
              <a:t> Select crucial features in massive datasets.</a:t>
            </a:r>
          </a:p>
          <a:p>
            <a:pPr marL="388638" indent="-194319" lvl="1">
              <a:lnSpc>
                <a:spcPts val="2718"/>
              </a:lnSpc>
              <a:buFont typeface="Arial"/>
              <a:buChar char="•"/>
            </a:pPr>
            <a:r>
              <a:rPr lang="en-US" sz="1800">
                <a:solidFill>
                  <a:srgbClr val="FFFFFF"/>
                </a:solidFill>
                <a:latin typeface="Glacial Indifference Medium"/>
              </a:rPr>
              <a:t>Save time &amp; money:</a:t>
            </a:r>
            <a:r>
              <a:rPr lang="en-US" sz="1800">
                <a:solidFill>
                  <a:srgbClr val="FFFFFF"/>
                </a:solidFill>
                <a:latin typeface="Glacial Indifference"/>
              </a:rPr>
              <a:t> Train models faster on less data, deploy efficiently.</a:t>
            </a:r>
          </a:p>
          <a:p>
            <a:pPr>
              <a:lnSpc>
                <a:spcPts val="2718"/>
              </a:lnSpc>
            </a:pPr>
          </a:p>
        </p:txBody>
      </p:sp>
      <p:sp>
        <p:nvSpPr>
          <p:cNvPr name="TextBox 18" id="18"/>
          <p:cNvSpPr txBox="true"/>
          <p:nvPr/>
        </p:nvSpPr>
        <p:spPr>
          <a:xfrm rot="0">
            <a:off x="3503510" y="5489113"/>
            <a:ext cx="2543320" cy="860425"/>
          </a:xfrm>
          <a:prstGeom prst="rect">
            <a:avLst/>
          </a:prstGeom>
        </p:spPr>
        <p:txBody>
          <a:bodyPr anchor="t" rtlCol="false" tIns="0" lIns="0" bIns="0" rIns="0">
            <a:spAutoFit/>
          </a:bodyPr>
          <a:lstStyle/>
          <a:p>
            <a:pPr>
              <a:lnSpc>
                <a:spcPts val="3500"/>
              </a:lnSpc>
            </a:pPr>
            <a:r>
              <a:rPr lang="en-US" sz="2500">
                <a:solidFill>
                  <a:srgbClr val="232E54"/>
                </a:solidFill>
                <a:latin typeface="Cerebri Bold"/>
              </a:rPr>
              <a:t>Subset Selection</a:t>
            </a:r>
          </a:p>
        </p:txBody>
      </p:sp>
      <p:sp>
        <p:nvSpPr>
          <p:cNvPr name="Freeform 19" id="19"/>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0" id="20"/>
          <p:cNvSpPr txBox="true"/>
          <p:nvPr/>
        </p:nvSpPr>
        <p:spPr>
          <a:xfrm rot="0">
            <a:off x="3503510" y="6513314"/>
            <a:ext cx="2717858" cy="2043681"/>
          </a:xfrm>
          <a:prstGeom prst="rect">
            <a:avLst/>
          </a:prstGeom>
        </p:spPr>
        <p:txBody>
          <a:bodyPr anchor="t" rtlCol="false" tIns="0" lIns="0" bIns="0" rIns="0">
            <a:spAutoFit/>
          </a:bodyPr>
          <a:lstStyle/>
          <a:p>
            <a:pPr>
              <a:lnSpc>
                <a:spcPts val="2718"/>
              </a:lnSpc>
            </a:pPr>
            <a:r>
              <a:rPr lang="en-US" sz="1800">
                <a:solidFill>
                  <a:srgbClr val="232E54"/>
                </a:solidFill>
                <a:latin typeface="Glacial Indifference Medium"/>
              </a:rPr>
              <a:t>Subset selection is your key to building powerful, interpretable, and resource-friendly machine learning models.</a:t>
            </a:r>
          </a:p>
          <a:p>
            <a:pPr>
              <a:lnSpc>
                <a:spcPts val="271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grpSp>
        <p:nvGrpSpPr>
          <p:cNvPr name="Group 2" id="2"/>
          <p:cNvGrpSpPr/>
          <p:nvPr/>
        </p:nvGrpSpPr>
        <p:grpSpPr>
          <a:xfrm rot="0">
            <a:off x="0" y="0"/>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453254"/>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1294293"/>
            <a:ext cx="5592393" cy="3816808"/>
          </a:xfrm>
          <a:custGeom>
            <a:avLst/>
            <a:gdLst/>
            <a:ahLst/>
            <a:cxnLst/>
            <a:rect r="r" b="b" t="t" l="l"/>
            <a:pathLst>
              <a:path h="3816808" w="5592393">
                <a:moveTo>
                  <a:pt x="0" y="0"/>
                </a:moveTo>
                <a:lnTo>
                  <a:pt x="5592393" y="0"/>
                </a:lnTo>
                <a:lnTo>
                  <a:pt x="5592393" y="3816808"/>
                </a:lnTo>
                <a:lnTo>
                  <a:pt x="0" y="38168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6013769" y="2163093"/>
            <a:ext cx="11871264" cy="7872981"/>
          </a:xfrm>
          <a:prstGeom prst="rect">
            <a:avLst/>
          </a:prstGeom>
        </p:spPr>
        <p:txBody>
          <a:bodyPr anchor="t" rtlCol="false" tIns="0" lIns="0" bIns="0" rIns="0">
            <a:spAutoFit/>
          </a:bodyPr>
          <a:lstStyle/>
          <a:p>
            <a:pPr>
              <a:lnSpc>
                <a:spcPts val="2718"/>
              </a:lnSpc>
            </a:pPr>
            <a:r>
              <a:rPr lang="en-US" sz="1800">
                <a:solidFill>
                  <a:srgbClr val="FFFFFF"/>
                </a:solidFill>
                <a:latin typeface="Glacial Indifference"/>
              </a:rPr>
              <a:t>1. </a:t>
            </a:r>
            <a:r>
              <a:rPr lang="en-US" sz="1800">
                <a:solidFill>
                  <a:srgbClr val="FFFFFF"/>
                </a:solidFill>
                <a:latin typeface="Glacial Indifference Bold"/>
              </a:rPr>
              <a:t>Define the Objective</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Clearly define the objective of subset selection. It could be to improve model performance, reduce dimensionality, or enhance interpretability.</a:t>
            </a:r>
          </a:p>
          <a:p>
            <a:pPr>
              <a:lnSpc>
                <a:spcPts val="2718"/>
              </a:lnSpc>
            </a:pPr>
            <a:r>
              <a:rPr lang="en-US" sz="1800">
                <a:solidFill>
                  <a:srgbClr val="FFFFFF"/>
                </a:solidFill>
                <a:latin typeface="Glacial Indifference"/>
              </a:rPr>
              <a:t>2. </a:t>
            </a:r>
            <a:r>
              <a:rPr lang="en-US" sz="1800">
                <a:solidFill>
                  <a:srgbClr val="FFFFFF"/>
                </a:solidFill>
                <a:latin typeface="Glacial Indifference Bold"/>
              </a:rPr>
              <a:t>Generate Subsets</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   Create different subsets of features from the original set. This can be done in various ways, including exhaustive search, greedy algorithms, or other heuristic methods.</a:t>
            </a:r>
          </a:p>
          <a:p>
            <a:pPr>
              <a:lnSpc>
                <a:spcPts val="2718"/>
              </a:lnSpc>
            </a:pPr>
            <a:r>
              <a:rPr lang="en-US" sz="1800">
                <a:solidFill>
                  <a:srgbClr val="FFFFFF"/>
                </a:solidFill>
                <a:latin typeface="Glacial Indifference"/>
              </a:rPr>
              <a:t>3. </a:t>
            </a:r>
            <a:r>
              <a:rPr lang="en-US" sz="1800">
                <a:solidFill>
                  <a:srgbClr val="FFFFFF"/>
                </a:solidFill>
                <a:latin typeface="Glacial Indifference Bold"/>
              </a:rPr>
              <a:t>Evaluation Metric</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   Choose an evaluation metric to measure the performance of each subset. Common metrics include accuracy, precision, recall, F1-score, or any other relevant metric depending on the specific problem.</a:t>
            </a:r>
          </a:p>
          <a:p>
            <a:pPr>
              <a:lnSpc>
                <a:spcPts val="2718"/>
              </a:lnSpc>
            </a:pPr>
            <a:r>
              <a:rPr lang="en-US" sz="1800">
                <a:solidFill>
                  <a:srgbClr val="FFFFFF"/>
                </a:solidFill>
                <a:latin typeface="Glacial Indifference"/>
              </a:rPr>
              <a:t>4. </a:t>
            </a:r>
            <a:r>
              <a:rPr lang="en-US" sz="1800">
                <a:solidFill>
                  <a:srgbClr val="FFFFFF"/>
                </a:solidFill>
                <a:latin typeface="Glacial Indifference Bold"/>
              </a:rPr>
              <a:t>Evaluate Subsets</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   Use a validation set or cross-validation to evaluate the performance of the model using each subset of features. This involves training the model on the selected subset and assessing its performance on a separate dataset not used during training.</a:t>
            </a:r>
          </a:p>
          <a:p>
            <a:pPr>
              <a:lnSpc>
                <a:spcPts val="2718"/>
              </a:lnSpc>
            </a:pPr>
            <a:r>
              <a:rPr lang="en-US" sz="1800">
                <a:solidFill>
                  <a:srgbClr val="FFFFFF"/>
                </a:solidFill>
                <a:latin typeface="Glacial Indifference"/>
              </a:rPr>
              <a:t>5. </a:t>
            </a:r>
            <a:r>
              <a:rPr lang="en-US" sz="1800">
                <a:solidFill>
                  <a:srgbClr val="FFFFFF"/>
                </a:solidFill>
                <a:latin typeface="Glacial Indifference Bold"/>
              </a:rPr>
              <a:t>Select the Best Subse</a:t>
            </a:r>
            <a:r>
              <a:rPr lang="en-US" sz="1800">
                <a:solidFill>
                  <a:srgbClr val="FFFFFF"/>
                </a:solidFill>
                <a:latin typeface="Glacial Indifference"/>
              </a:rPr>
              <a:t>t:</a:t>
            </a:r>
          </a:p>
          <a:p>
            <a:pPr marL="388638" indent="-194319" lvl="1">
              <a:lnSpc>
                <a:spcPts val="2718"/>
              </a:lnSpc>
              <a:buFont typeface="Arial"/>
              <a:buChar char="•"/>
            </a:pPr>
            <a:r>
              <a:rPr lang="en-US" sz="1800">
                <a:solidFill>
                  <a:srgbClr val="FFFFFF"/>
                </a:solidFill>
                <a:latin typeface="Glacial Indifference"/>
              </a:rPr>
              <a:t>   Choose the subset that performs the best according to the chosen evaluation metric. This subset will be the final set of features used in the model.</a:t>
            </a:r>
          </a:p>
          <a:p>
            <a:pPr>
              <a:lnSpc>
                <a:spcPts val="2718"/>
              </a:lnSpc>
            </a:pPr>
            <a:r>
              <a:rPr lang="en-US" sz="1800">
                <a:solidFill>
                  <a:srgbClr val="FFFFFF"/>
                </a:solidFill>
                <a:latin typeface="Glacial Indifference"/>
              </a:rPr>
              <a:t>6. </a:t>
            </a:r>
            <a:r>
              <a:rPr lang="en-US" sz="1800">
                <a:solidFill>
                  <a:srgbClr val="FFFFFF"/>
                </a:solidFill>
                <a:latin typeface="Glacial Indifference Bold"/>
              </a:rPr>
              <a:t>Model Training</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   Train the final model using the selected subset of features on the entire dataset. This ensures that the model is optimized using the chosen features.</a:t>
            </a:r>
          </a:p>
          <a:p>
            <a:pPr>
              <a:lnSpc>
                <a:spcPts val="2718"/>
              </a:lnSpc>
            </a:pPr>
            <a:r>
              <a:rPr lang="en-US" sz="1800">
                <a:solidFill>
                  <a:srgbClr val="FFFFFF"/>
                </a:solidFill>
                <a:latin typeface="Glacial Indifference"/>
              </a:rPr>
              <a:t>7. </a:t>
            </a:r>
            <a:r>
              <a:rPr lang="en-US" sz="1800">
                <a:solidFill>
                  <a:srgbClr val="FFFFFF"/>
                </a:solidFill>
                <a:latin typeface="Glacial Indifference Bold"/>
              </a:rPr>
              <a:t>Validate the Model</a:t>
            </a:r>
            <a:r>
              <a:rPr lang="en-US" sz="1800">
                <a:solidFill>
                  <a:srgbClr val="FFFFFF"/>
                </a:solidFill>
                <a:latin typeface="Glacial Indifference"/>
              </a:rPr>
              <a:t>:</a:t>
            </a:r>
          </a:p>
          <a:p>
            <a:pPr marL="388638" indent="-194319" lvl="1">
              <a:lnSpc>
                <a:spcPts val="2718"/>
              </a:lnSpc>
              <a:buFont typeface="Arial"/>
              <a:buChar char="•"/>
            </a:pPr>
            <a:r>
              <a:rPr lang="en-US" sz="1800">
                <a:solidFill>
                  <a:srgbClr val="FFFFFF"/>
                </a:solidFill>
                <a:latin typeface="Glacial Indifference"/>
              </a:rPr>
              <a:t>   Validate the model on an independent test set to assess its generalization performance. This step helps ensure that the model is not overfitting to the training data and can make accurate predictions on new, unseen data.</a:t>
            </a:r>
          </a:p>
          <a:p>
            <a:pPr>
              <a:lnSpc>
                <a:spcPts val="2718"/>
              </a:lnSpc>
            </a:pPr>
          </a:p>
        </p:txBody>
      </p:sp>
      <p:sp>
        <p:nvSpPr>
          <p:cNvPr name="TextBox 7" id="7"/>
          <p:cNvSpPr txBox="true"/>
          <p:nvPr/>
        </p:nvSpPr>
        <p:spPr>
          <a:xfrm rot="0">
            <a:off x="10652570" y="942975"/>
            <a:ext cx="746581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Subset Selection Process</a:t>
            </a:r>
          </a:p>
        </p:txBody>
      </p:sp>
      <p:sp>
        <p:nvSpPr>
          <p:cNvPr name="Freeform 8" id="8"/>
          <p:cNvSpPr/>
          <p:nvPr/>
        </p:nvSpPr>
        <p:spPr>
          <a:xfrm flipH="false" flipV="false" rot="5400000">
            <a:off x="-1232612" y="3755127"/>
            <a:ext cx="7764485" cy="5299261"/>
          </a:xfrm>
          <a:custGeom>
            <a:avLst/>
            <a:gdLst/>
            <a:ahLst/>
            <a:cxnLst/>
            <a:rect r="r" b="b" t="t" l="l"/>
            <a:pathLst>
              <a:path h="5299261" w="7764485">
                <a:moveTo>
                  <a:pt x="0" y="0"/>
                </a:moveTo>
                <a:lnTo>
                  <a:pt x="7764485" y="0"/>
                </a:lnTo>
                <a:lnTo>
                  <a:pt x="7764485" y="5299261"/>
                </a:lnTo>
                <a:lnTo>
                  <a:pt x="0" y="52992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5A426D"/>
        </a:solidFill>
      </p:bgPr>
    </p:bg>
    <p:spTree>
      <p:nvGrpSpPr>
        <p:cNvPr id="1" name=""/>
        <p:cNvGrpSpPr/>
        <p:nvPr/>
      </p:nvGrpSpPr>
      <p:grpSpPr>
        <a:xfrm>
          <a:off x="0" y="0"/>
          <a:ext cx="0" cy="0"/>
          <a:chOff x="0" y="0"/>
          <a:chExt cx="0" cy="0"/>
        </a:xfrm>
      </p:grpSpPr>
      <p:sp>
        <p:nvSpPr>
          <p:cNvPr name="Freeform 2" id="2"/>
          <p:cNvSpPr/>
          <p:nvPr/>
        </p:nvSpPr>
        <p:spPr>
          <a:xfrm flipH="false" flipV="false" rot="0">
            <a:off x="0" y="-1903398"/>
            <a:ext cx="8592227" cy="5864195"/>
          </a:xfrm>
          <a:custGeom>
            <a:avLst/>
            <a:gdLst/>
            <a:ahLst/>
            <a:cxnLst/>
            <a:rect r="r" b="b" t="t" l="l"/>
            <a:pathLst>
              <a:path h="5864195" w="8592227">
                <a:moveTo>
                  <a:pt x="0" y="0"/>
                </a:moveTo>
                <a:lnTo>
                  <a:pt x="8592227" y="0"/>
                </a:lnTo>
                <a:lnTo>
                  <a:pt x="8592227" y="5864196"/>
                </a:lnTo>
                <a:lnTo>
                  <a:pt x="0" y="58641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rot="-5400000">
            <a:off x="4965619" y="7871365"/>
            <a:ext cx="4870755" cy="0"/>
          </a:xfrm>
          <a:prstGeom prst="line">
            <a:avLst/>
          </a:prstGeom>
          <a:ln cap="flat" w="47625">
            <a:solidFill>
              <a:srgbClr val="FFFFFF"/>
            </a:solidFill>
            <a:prstDash val="solid"/>
            <a:headEnd type="none" len="sm" w="sm"/>
            <a:tailEnd type="none" len="sm" w="sm"/>
          </a:ln>
        </p:spPr>
      </p:sp>
      <p:sp>
        <p:nvSpPr>
          <p:cNvPr name="Freeform 4" id="4"/>
          <p:cNvSpPr/>
          <p:nvPr/>
        </p:nvSpPr>
        <p:spPr>
          <a:xfrm flipH="false" flipV="false" rot="0">
            <a:off x="7400996" y="6821486"/>
            <a:ext cx="3896598" cy="2782342"/>
          </a:xfrm>
          <a:custGeom>
            <a:avLst/>
            <a:gdLst/>
            <a:ahLst/>
            <a:cxnLst/>
            <a:rect r="r" b="b" t="t" l="l"/>
            <a:pathLst>
              <a:path h="2782342" w="3896598">
                <a:moveTo>
                  <a:pt x="0" y="0"/>
                </a:moveTo>
                <a:lnTo>
                  <a:pt x="3896598" y="0"/>
                </a:lnTo>
                <a:lnTo>
                  <a:pt x="3896598" y="2782343"/>
                </a:lnTo>
                <a:lnTo>
                  <a:pt x="0" y="2782343"/>
                </a:lnTo>
                <a:lnTo>
                  <a:pt x="0" y="0"/>
                </a:lnTo>
                <a:close/>
              </a:path>
            </a:pathLst>
          </a:custGeom>
          <a:blipFill>
            <a:blip r:embed="rId4"/>
            <a:stretch>
              <a:fillRect l="0" t="0" r="0" b="0"/>
            </a:stretch>
          </a:blipFill>
        </p:spPr>
      </p:sp>
      <p:sp>
        <p:nvSpPr>
          <p:cNvPr name="Freeform 5" id="5"/>
          <p:cNvSpPr/>
          <p:nvPr/>
        </p:nvSpPr>
        <p:spPr>
          <a:xfrm flipH="false" flipV="false" rot="0">
            <a:off x="14774364" y="6592956"/>
            <a:ext cx="3513636" cy="3191777"/>
          </a:xfrm>
          <a:custGeom>
            <a:avLst/>
            <a:gdLst/>
            <a:ahLst/>
            <a:cxnLst/>
            <a:rect r="r" b="b" t="t" l="l"/>
            <a:pathLst>
              <a:path h="3191777" w="3513636">
                <a:moveTo>
                  <a:pt x="0" y="0"/>
                </a:moveTo>
                <a:lnTo>
                  <a:pt x="3513636" y="0"/>
                </a:lnTo>
                <a:lnTo>
                  <a:pt x="3513636" y="3191777"/>
                </a:lnTo>
                <a:lnTo>
                  <a:pt x="0" y="3191777"/>
                </a:lnTo>
                <a:lnTo>
                  <a:pt x="0" y="0"/>
                </a:lnTo>
                <a:close/>
              </a:path>
            </a:pathLst>
          </a:custGeom>
          <a:blipFill>
            <a:blip r:embed="rId5"/>
            <a:stretch>
              <a:fillRect l="0" t="0" r="0" b="0"/>
            </a:stretch>
          </a:blipFill>
        </p:spPr>
      </p:sp>
      <p:sp>
        <p:nvSpPr>
          <p:cNvPr name="Freeform 6" id="6"/>
          <p:cNvSpPr/>
          <p:nvPr/>
        </p:nvSpPr>
        <p:spPr>
          <a:xfrm flipH="false" flipV="false" rot="0">
            <a:off x="11728721" y="6821486"/>
            <a:ext cx="2614516" cy="2681901"/>
          </a:xfrm>
          <a:custGeom>
            <a:avLst/>
            <a:gdLst/>
            <a:ahLst/>
            <a:cxnLst/>
            <a:rect r="r" b="b" t="t" l="l"/>
            <a:pathLst>
              <a:path h="2681901" w="2614516">
                <a:moveTo>
                  <a:pt x="0" y="0"/>
                </a:moveTo>
                <a:lnTo>
                  <a:pt x="2614516" y="0"/>
                </a:lnTo>
                <a:lnTo>
                  <a:pt x="2614516" y="2681901"/>
                </a:lnTo>
                <a:lnTo>
                  <a:pt x="0" y="2681901"/>
                </a:lnTo>
                <a:lnTo>
                  <a:pt x="0" y="0"/>
                </a:lnTo>
                <a:close/>
              </a:path>
            </a:pathLst>
          </a:custGeom>
          <a:blipFill>
            <a:blip r:embed="rId6"/>
            <a:stretch>
              <a:fillRect l="0" t="0" r="0" b="0"/>
            </a:stretch>
          </a:blipFill>
        </p:spPr>
      </p:sp>
      <p:sp>
        <p:nvSpPr>
          <p:cNvPr name="TextBox 7" id="7"/>
          <p:cNvSpPr txBox="true"/>
          <p:nvPr/>
        </p:nvSpPr>
        <p:spPr>
          <a:xfrm rot="0">
            <a:off x="913438" y="6535806"/>
            <a:ext cx="5934252" cy="2386581"/>
          </a:xfrm>
          <a:prstGeom prst="rect">
            <a:avLst/>
          </a:prstGeom>
        </p:spPr>
        <p:txBody>
          <a:bodyPr anchor="t" rtlCol="false" tIns="0" lIns="0" bIns="0" rIns="0">
            <a:spAutoFit/>
          </a:bodyPr>
          <a:lstStyle/>
          <a:p>
            <a:pPr marL="388638" indent="-194319" lvl="1">
              <a:lnSpc>
                <a:spcPts val="2718"/>
              </a:lnSpc>
              <a:buFont typeface="Arial"/>
              <a:buChar char="•"/>
            </a:pPr>
            <a:r>
              <a:rPr lang="en-US" sz="1800">
                <a:solidFill>
                  <a:srgbClr val="FFFFFF"/>
                </a:solidFill>
                <a:latin typeface="Glacial Indifference Medium"/>
              </a:rPr>
              <a:t>Regularization Methods:</a:t>
            </a:r>
            <a:r>
              <a:rPr lang="en-US" sz="1800">
                <a:solidFill>
                  <a:srgbClr val="FFFFFF"/>
                </a:solidFill>
                <a:latin typeface="Glacial Indifference"/>
              </a:rPr>
              <a:t> Lasso shrinks coefficients, potentially removing features.</a:t>
            </a:r>
          </a:p>
          <a:p>
            <a:pPr marL="388638" indent="-194319" lvl="1">
              <a:lnSpc>
                <a:spcPts val="2718"/>
              </a:lnSpc>
              <a:buFont typeface="Arial"/>
              <a:buChar char="•"/>
            </a:pPr>
            <a:r>
              <a:rPr lang="en-US" sz="1800">
                <a:solidFill>
                  <a:srgbClr val="FFFFFF"/>
                </a:solidFill>
                <a:latin typeface="Glacial Indifference Medium"/>
              </a:rPr>
              <a:t>Random Forest Feature Importance:</a:t>
            </a:r>
            <a:r>
              <a:rPr lang="en-US" sz="1800">
                <a:solidFill>
                  <a:srgbClr val="FFFFFF"/>
                </a:solidFill>
                <a:latin typeface="Glacial Indifference"/>
              </a:rPr>
              <a:t> Ranks features based on their impact on impurity reduction.</a:t>
            </a:r>
          </a:p>
          <a:p>
            <a:pPr marL="388638" indent="-194319" lvl="1">
              <a:lnSpc>
                <a:spcPts val="2718"/>
              </a:lnSpc>
              <a:buFont typeface="Arial"/>
              <a:buChar char="•"/>
            </a:pPr>
            <a:r>
              <a:rPr lang="en-US" sz="1800">
                <a:solidFill>
                  <a:srgbClr val="FFFFFF"/>
                </a:solidFill>
                <a:latin typeface="Glacial Indifference Medium"/>
              </a:rPr>
              <a:t>Genetic Algorithms:</a:t>
            </a:r>
            <a:r>
              <a:rPr lang="en-US" sz="1800">
                <a:solidFill>
                  <a:srgbClr val="FFFFFF"/>
                </a:solidFill>
                <a:latin typeface="Glacial Indifference"/>
              </a:rPr>
              <a:t> Evolves feature subsets for optimal performance and complexity.</a:t>
            </a:r>
          </a:p>
          <a:p>
            <a:pPr>
              <a:lnSpc>
                <a:spcPts val="2718"/>
              </a:lnSpc>
            </a:pPr>
          </a:p>
        </p:txBody>
      </p:sp>
      <p:sp>
        <p:nvSpPr>
          <p:cNvPr name="TextBox 8" id="8"/>
          <p:cNvSpPr txBox="true"/>
          <p:nvPr/>
        </p:nvSpPr>
        <p:spPr>
          <a:xfrm rot="0">
            <a:off x="10744541" y="2873565"/>
            <a:ext cx="5934252" cy="3072381"/>
          </a:xfrm>
          <a:prstGeom prst="rect">
            <a:avLst/>
          </a:prstGeom>
        </p:spPr>
        <p:txBody>
          <a:bodyPr anchor="t" rtlCol="false" tIns="0" lIns="0" bIns="0" rIns="0">
            <a:spAutoFit/>
          </a:bodyPr>
          <a:lstStyle/>
          <a:p>
            <a:pPr marL="388638" indent="-194319" lvl="1">
              <a:lnSpc>
                <a:spcPts val="2718"/>
              </a:lnSpc>
              <a:buFont typeface="Arial"/>
              <a:buChar char="•"/>
            </a:pPr>
            <a:r>
              <a:rPr lang="en-US" sz="1800">
                <a:solidFill>
                  <a:srgbClr val="FFFFFF"/>
                </a:solidFill>
                <a:latin typeface="Glacial Indifference Medium"/>
              </a:rPr>
              <a:t>Stepwise Forward Selection:</a:t>
            </a:r>
            <a:r>
              <a:rPr lang="en-US" sz="1800">
                <a:solidFill>
                  <a:srgbClr val="FFFFFF"/>
                </a:solidFill>
                <a:latin typeface="Glacial Indifference"/>
              </a:rPr>
              <a:t> Starts empty, adds best features one by one.</a:t>
            </a:r>
          </a:p>
          <a:p>
            <a:pPr marL="388638" indent="-194319" lvl="1">
              <a:lnSpc>
                <a:spcPts val="2718"/>
              </a:lnSpc>
              <a:buFont typeface="Arial"/>
              <a:buChar char="•"/>
            </a:pPr>
            <a:r>
              <a:rPr lang="en-US" sz="1800">
                <a:solidFill>
                  <a:srgbClr val="FFFFFF"/>
                </a:solidFill>
                <a:latin typeface="Glacial Indifference Medium"/>
              </a:rPr>
              <a:t>Stepwise Backward Elimination:</a:t>
            </a:r>
            <a:r>
              <a:rPr lang="en-US" sz="1800">
                <a:solidFill>
                  <a:srgbClr val="FFFFFF"/>
                </a:solidFill>
                <a:latin typeface="Glacial Indifference"/>
              </a:rPr>
              <a:t> Starts with all features, removes least important ones iteratively.</a:t>
            </a:r>
          </a:p>
          <a:p>
            <a:pPr marL="388638" indent="-194319" lvl="1">
              <a:lnSpc>
                <a:spcPts val="2718"/>
              </a:lnSpc>
              <a:buFont typeface="Arial"/>
              <a:buChar char="•"/>
            </a:pPr>
            <a:r>
              <a:rPr lang="en-US" sz="1800">
                <a:solidFill>
                  <a:srgbClr val="FFFFFF"/>
                </a:solidFill>
                <a:latin typeface="Glacial Indifference Medium"/>
              </a:rPr>
              <a:t>Combination:</a:t>
            </a:r>
            <a:r>
              <a:rPr lang="en-US" sz="1800">
                <a:solidFill>
                  <a:srgbClr val="FFFFFF"/>
                </a:solidFill>
                <a:latin typeface="Glacial Indifference"/>
              </a:rPr>
              <a:t> Combines forward selection and backward elimination for a more robust approach.</a:t>
            </a:r>
          </a:p>
          <a:p>
            <a:pPr marL="388638" indent="-194319" lvl="1">
              <a:lnSpc>
                <a:spcPts val="2718"/>
              </a:lnSpc>
              <a:buFont typeface="Arial"/>
              <a:buChar char="•"/>
            </a:pPr>
            <a:r>
              <a:rPr lang="en-US" sz="1800">
                <a:solidFill>
                  <a:srgbClr val="FFFFFF"/>
                </a:solidFill>
                <a:latin typeface="Glacial Indifference Medium"/>
              </a:rPr>
              <a:t>Induction:</a:t>
            </a:r>
            <a:r>
              <a:rPr lang="en-US" sz="1800">
                <a:solidFill>
                  <a:srgbClr val="FFFFFF"/>
                </a:solidFill>
                <a:latin typeface="Glacial Indifference"/>
              </a:rPr>
              <a:t> Analyzes tree splits to identify the most important features.</a:t>
            </a:r>
          </a:p>
          <a:p>
            <a:pPr>
              <a:lnSpc>
                <a:spcPts val="2718"/>
              </a:lnSpc>
            </a:pPr>
          </a:p>
        </p:txBody>
      </p:sp>
      <p:sp>
        <p:nvSpPr>
          <p:cNvPr name="TextBox 9" id="9"/>
          <p:cNvSpPr txBox="true"/>
          <p:nvPr/>
        </p:nvSpPr>
        <p:spPr>
          <a:xfrm rot="0">
            <a:off x="913438" y="5374075"/>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a:rPr>
              <a:t>Bonus Techniques</a:t>
            </a:r>
          </a:p>
        </p:txBody>
      </p:sp>
      <p:sp>
        <p:nvSpPr>
          <p:cNvPr name="TextBox 10" id="10"/>
          <p:cNvSpPr txBox="true"/>
          <p:nvPr/>
        </p:nvSpPr>
        <p:spPr>
          <a:xfrm rot="0">
            <a:off x="10679123" y="1874277"/>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a:rPr>
              <a:t>Key Methods:</a:t>
            </a:r>
          </a:p>
        </p:txBody>
      </p:sp>
      <p:sp>
        <p:nvSpPr>
          <p:cNvPr name="TextBox 11" id="11"/>
          <p:cNvSpPr txBox="true"/>
          <p:nvPr/>
        </p:nvSpPr>
        <p:spPr>
          <a:xfrm rot="0">
            <a:off x="10036144" y="598765"/>
            <a:ext cx="5999669" cy="713538"/>
          </a:xfrm>
          <a:prstGeom prst="rect">
            <a:avLst/>
          </a:prstGeom>
        </p:spPr>
        <p:txBody>
          <a:bodyPr anchor="t" rtlCol="false" tIns="0" lIns="0" bIns="0" rIns="0">
            <a:spAutoFit/>
          </a:bodyPr>
          <a:lstStyle/>
          <a:p>
            <a:pPr>
              <a:lnSpc>
                <a:spcPts val="5821"/>
              </a:lnSpc>
            </a:pPr>
            <a:r>
              <a:rPr lang="en-US" sz="4157">
                <a:solidFill>
                  <a:srgbClr val="FFFFFF"/>
                </a:solidFill>
                <a:latin typeface="Cerebri Bold"/>
              </a:rPr>
              <a:t>Methods &amp; Attributes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9978702" y="0"/>
            <a:ext cx="8309298" cy="10287000"/>
            <a:chOff x="0" y="0"/>
            <a:chExt cx="2188457" cy="2709333"/>
          </a:xfrm>
        </p:grpSpPr>
        <p:sp>
          <p:nvSpPr>
            <p:cNvPr name="Freeform 3" id="3"/>
            <p:cNvSpPr/>
            <p:nvPr/>
          </p:nvSpPr>
          <p:spPr>
            <a:xfrm flipH="false" flipV="false" rot="0">
              <a:off x="0" y="0"/>
              <a:ext cx="2188457" cy="2709333"/>
            </a:xfrm>
            <a:custGeom>
              <a:avLst/>
              <a:gdLst/>
              <a:ahLst/>
              <a:cxnLst/>
              <a:rect r="r" b="b" t="t" l="l"/>
              <a:pathLst>
                <a:path h="2709333" w="2188457">
                  <a:moveTo>
                    <a:pt x="0" y="0"/>
                  </a:moveTo>
                  <a:lnTo>
                    <a:pt x="2188457" y="0"/>
                  </a:lnTo>
                  <a:lnTo>
                    <a:pt x="2188457" y="2709333"/>
                  </a:lnTo>
                  <a:lnTo>
                    <a:pt x="0" y="2709333"/>
                  </a:lnTo>
                  <a:close/>
                </a:path>
              </a:pathLst>
            </a:custGeom>
            <a:solidFill>
              <a:srgbClr val="FFFFFF"/>
            </a:solidFill>
          </p:spPr>
        </p:sp>
        <p:sp>
          <p:nvSpPr>
            <p:cNvPr name="TextBox 4" id="4"/>
            <p:cNvSpPr txBox="true"/>
            <p:nvPr/>
          </p:nvSpPr>
          <p:spPr>
            <a:xfrm>
              <a:off x="0" y="-47625"/>
              <a:ext cx="2188457" cy="2756958"/>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5383893" y="-2744048"/>
            <a:ext cx="8592227" cy="5864195"/>
          </a:xfrm>
          <a:custGeom>
            <a:avLst/>
            <a:gdLst/>
            <a:ahLst/>
            <a:cxnLst/>
            <a:rect r="r" b="b" t="t" l="l"/>
            <a:pathLst>
              <a:path h="5864195" w="8592227">
                <a:moveTo>
                  <a:pt x="0" y="0"/>
                </a:moveTo>
                <a:lnTo>
                  <a:pt x="8592228" y="0"/>
                </a:lnTo>
                <a:lnTo>
                  <a:pt x="8592228"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9978702" y="0"/>
            <a:ext cx="8309298" cy="10287000"/>
            <a:chOff x="0" y="0"/>
            <a:chExt cx="11079064" cy="13716000"/>
          </a:xfrm>
        </p:grpSpPr>
        <p:pic>
          <p:nvPicPr>
            <p:cNvPr name="Picture 7" id="7"/>
            <p:cNvPicPr>
              <a:picLocks noChangeAspect="true"/>
            </p:cNvPicPr>
            <p:nvPr/>
          </p:nvPicPr>
          <p:blipFill>
            <a:blip r:embed="rId4"/>
            <a:srcRect l="0" t="0" r="0" b="2272"/>
            <a:stretch>
              <a:fillRect/>
            </a:stretch>
          </p:blipFill>
          <p:spPr>
            <a:xfrm flipH="false" flipV="false">
              <a:off x="0" y="0"/>
              <a:ext cx="7275976" cy="4461933"/>
            </a:xfrm>
            <a:prstGeom prst="rect">
              <a:avLst/>
            </a:prstGeom>
          </p:spPr>
        </p:pic>
        <p:pic>
          <p:nvPicPr>
            <p:cNvPr name="Picture 8" id="8"/>
            <p:cNvPicPr>
              <a:picLocks noChangeAspect="true"/>
            </p:cNvPicPr>
            <p:nvPr/>
          </p:nvPicPr>
          <p:blipFill>
            <a:blip r:embed="rId5"/>
            <a:srcRect l="6588" t="0" r="6588" b="0"/>
            <a:stretch>
              <a:fillRect/>
            </a:stretch>
          </p:blipFill>
          <p:spPr>
            <a:xfrm flipH="false" flipV="false">
              <a:off x="7441076" y="0"/>
              <a:ext cx="3637988" cy="6858000"/>
            </a:xfrm>
            <a:prstGeom prst="rect">
              <a:avLst/>
            </a:prstGeom>
          </p:spPr>
        </p:pic>
        <p:pic>
          <p:nvPicPr>
            <p:cNvPr name="Picture 9" id="9"/>
            <p:cNvPicPr>
              <a:picLocks noChangeAspect="true"/>
            </p:cNvPicPr>
            <p:nvPr/>
          </p:nvPicPr>
          <p:blipFill>
            <a:blip r:embed="rId6"/>
            <a:srcRect l="0" t="0" r="49369" b="869"/>
            <a:stretch>
              <a:fillRect/>
            </a:stretch>
          </p:blipFill>
          <p:spPr>
            <a:xfrm flipH="false" flipV="false">
              <a:off x="0" y="4627033"/>
              <a:ext cx="7275976" cy="9088967"/>
            </a:xfrm>
            <a:prstGeom prst="rect">
              <a:avLst/>
            </a:prstGeom>
          </p:spPr>
        </p:pic>
        <p:pic>
          <p:nvPicPr>
            <p:cNvPr name="Picture 10" id="10"/>
            <p:cNvPicPr>
              <a:picLocks noChangeAspect="true"/>
            </p:cNvPicPr>
            <p:nvPr/>
          </p:nvPicPr>
          <p:blipFill>
            <a:blip r:embed="rId7"/>
            <a:srcRect l="283" t="0" r="68890" b="0"/>
            <a:stretch>
              <a:fillRect/>
            </a:stretch>
          </p:blipFill>
          <p:spPr>
            <a:xfrm flipH="false" flipV="false">
              <a:off x="7441076" y="7023100"/>
              <a:ext cx="3637988" cy="6692900"/>
            </a:xfrm>
            <a:prstGeom prst="rect">
              <a:avLst/>
            </a:prstGeom>
          </p:spPr>
        </p:pic>
      </p:grpSp>
      <p:sp>
        <p:nvSpPr>
          <p:cNvPr name="TextBox 11" id="11"/>
          <p:cNvSpPr txBox="true"/>
          <p:nvPr/>
        </p:nvSpPr>
        <p:spPr>
          <a:xfrm rot="0">
            <a:off x="326557" y="2735310"/>
            <a:ext cx="9353450" cy="7202294"/>
          </a:xfrm>
          <a:prstGeom prst="rect">
            <a:avLst/>
          </a:prstGeom>
        </p:spPr>
        <p:txBody>
          <a:bodyPr anchor="t" rtlCol="false" tIns="0" lIns="0" bIns="0" rIns="0">
            <a:spAutoFit/>
          </a:bodyPr>
          <a:lstStyle/>
          <a:p>
            <a:pPr marL="431817" indent="-215908" lvl="1">
              <a:lnSpc>
                <a:spcPts val="3020"/>
              </a:lnSpc>
              <a:buFont typeface="Arial"/>
              <a:buChar char="•"/>
            </a:pPr>
            <a:r>
              <a:rPr lang="en-US" sz="2000">
                <a:solidFill>
                  <a:srgbClr val="232E54"/>
                </a:solidFill>
                <a:latin typeface="Glacial Indifference Bold"/>
              </a:rPr>
              <a:t>Feature Relevance</a:t>
            </a:r>
          </a:p>
          <a:p>
            <a:pPr marL="863633" indent="-287878" lvl="2">
              <a:lnSpc>
                <a:spcPts val="3020"/>
              </a:lnSpc>
              <a:buFont typeface="Arial"/>
              <a:buChar char="⚬"/>
            </a:pPr>
            <a:r>
              <a:rPr lang="en-US" sz="2000">
                <a:solidFill>
                  <a:srgbClr val="232E54"/>
                </a:solidFill>
                <a:latin typeface="Glacial Indifference"/>
              </a:rPr>
              <a:t>Significance of a feature in predicting the target variable.</a:t>
            </a:r>
          </a:p>
          <a:p>
            <a:pPr marL="863633" indent="-287878" lvl="2">
              <a:lnSpc>
                <a:spcPts val="3020"/>
              </a:lnSpc>
              <a:buFont typeface="Arial"/>
              <a:buChar char="⚬"/>
            </a:pPr>
            <a:r>
              <a:rPr lang="en-US" sz="2000">
                <a:solidFill>
                  <a:srgbClr val="232E54"/>
                </a:solidFill>
                <a:latin typeface="Glacial Indifference"/>
              </a:rPr>
              <a:t>Types:</a:t>
            </a:r>
          </a:p>
          <a:p>
            <a:pPr marL="1295450" indent="-323863" lvl="3">
              <a:lnSpc>
                <a:spcPts val="3020"/>
              </a:lnSpc>
              <a:buFont typeface="Arial"/>
              <a:buChar char="￭"/>
            </a:pPr>
            <a:r>
              <a:rPr lang="en-US" sz="2000">
                <a:solidFill>
                  <a:srgbClr val="232E54"/>
                </a:solidFill>
                <a:latin typeface="Glacial Indifference"/>
              </a:rPr>
              <a:t>Strong relevance: Direct impact on the target variable.</a:t>
            </a:r>
          </a:p>
          <a:p>
            <a:pPr marL="1295450" indent="-323863" lvl="3">
              <a:lnSpc>
                <a:spcPts val="3020"/>
              </a:lnSpc>
              <a:buFont typeface="Arial"/>
              <a:buChar char="￭"/>
            </a:pPr>
            <a:r>
              <a:rPr lang="en-US" sz="2000">
                <a:solidFill>
                  <a:srgbClr val="232E54"/>
                </a:solidFill>
                <a:latin typeface="Glacial Indifference"/>
              </a:rPr>
              <a:t>Weak relevance: Contributes but less influential.</a:t>
            </a:r>
          </a:p>
          <a:p>
            <a:pPr marL="1295450" indent="-323863" lvl="3">
              <a:lnSpc>
                <a:spcPts val="3020"/>
              </a:lnSpc>
              <a:buFont typeface="Arial"/>
              <a:buChar char="￭"/>
            </a:pPr>
            <a:r>
              <a:rPr lang="en-US" sz="2000">
                <a:solidFill>
                  <a:srgbClr val="232E54"/>
                </a:solidFill>
                <a:latin typeface="Glacial Indifference"/>
              </a:rPr>
              <a:t>Conditional relevance: Relevance in specific conditions.</a:t>
            </a:r>
          </a:p>
          <a:p>
            <a:pPr marL="863633" indent="-287878" lvl="2">
              <a:lnSpc>
                <a:spcPts val="3020"/>
              </a:lnSpc>
              <a:buFont typeface="Arial"/>
              <a:buChar char="⚬"/>
            </a:pPr>
            <a:r>
              <a:rPr lang="en-US" sz="2000">
                <a:solidFill>
                  <a:srgbClr val="232E54"/>
                </a:solidFill>
                <a:latin typeface="Glacial Indifference"/>
              </a:rPr>
              <a:t>Measuring relevance:</a:t>
            </a:r>
          </a:p>
          <a:p>
            <a:pPr marL="1295450" indent="-323863" lvl="3">
              <a:lnSpc>
                <a:spcPts val="3020"/>
              </a:lnSpc>
              <a:buFont typeface="Arial"/>
              <a:buChar char="￭"/>
            </a:pPr>
            <a:r>
              <a:rPr lang="en-US" sz="2000">
                <a:solidFill>
                  <a:srgbClr val="232E54"/>
                </a:solidFill>
                <a:latin typeface="Glacial Indifference"/>
              </a:rPr>
              <a:t>Correlation analysis (Pearson, Spearman).</a:t>
            </a:r>
          </a:p>
          <a:p>
            <a:pPr marL="1295450" indent="-323863" lvl="3">
              <a:lnSpc>
                <a:spcPts val="3020"/>
              </a:lnSpc>
              <a:buFont typeface="Arial"/>
              <a:buChar char="￭"/>
            </a:pPr>
            <a:r>
              <a:rPr lang="en-US" sz="2000">
                <a:solidFill>
                  <a:srgbClr val="232E54"/>
                </a:solidFill>
                <a:latin typeface="Glacial Indifference"/>
              </a:rPr>
              <a:t>Mutual information and information gain.</a:t>
            </a:r>
          </a:p>
          <a:p>
            <a:pPr marL="1295450" indent="-323863" lvl="3">
              <a:lnSpc>
                <a:spcPts val="3020"/>
              </a:lnSpc>
              <a:buFont typeface="Arial"/>
              <a:buChar char="￭"/>
            </a:pPr>
            <a:r>
              <a:rPr lang="en-US" sz="2000">
                <a:solidFill>
                  <a:srgbClr val="232E54"/>
                </a:solidFill>
                <a:latin typeface="Glacial Indifference"/>
              </a:rPr>
              <a:t>Feature importance metrics (Random Forest, Gradient Boosting).</a:t>
            </a:r>
          </a:p>
          <a:p>
            <a:pPr marL="431817" indent="-215908" lvl="1">
              <a:lnSpc>
                <a:spcPts val="3020"/>
              </a:lnSpc>
              <a:buFont typeface="Arial"/>
              <a:buChar char="•"/>
            </a:pPr>
            <a:r>
              <a:rPr lang="en-US" sz="2000">
                <a:solidFill>
                  <a:srgbClr val="232E54"/>
                </a:solidFill>
                <a:latin typeface="Glacial Indifference Bold"/>
              </a:rPr>
              <a:t>Feature Redundancy</a:t>
            </a:r>
          </a:p>
          <a:p>
            <a:pPr marL="863633" indent="-287878" lvl="2">
              <a:lnSpc>
                <a:spcPts val="3020"/>
              </a:lnSpc>
              <a:buFont typeface="Arial"/>
              <a:buChar char="⚬"/>
            </a:pPr>
            <a:r>
              <a:rPr lang="en-US" sz="2000">
                <a:solidFill>
                  <a:srgbClr val="232E54"/>
                </a:solidFill>
                <a:latin typeface="Glacial Indifference"/>
              </a:rPr>
              <a:t>Occurs when features provide overlapping information.</a:t>
            </a:r>
          </a:p>
          <a:p>
            <a:pPr marL="863633" indent="-287878" lvl="2">
              <a:lnSpc>
                <a:spcPts val="3020"/>
              </a:lnSpc>
              <a:buFont typeface="Arial"/>
              <a:buChar char="⚬"/>
            </a:pPr>
            <a:r>
              <a:rPr lang="en-US" sz="2000">
                <a:solidFill>
                  <a:srgbClr val="232E54"/>
                </a:solidFill>
                <a:latin typeface="Glacial Indifference"/>
              </a:rPr>
              <a:t>Measures:</a:t>
            </a:r>
          </a:p>
          <a:p>
            <a:pPr marL="1295450" indent="-323863" lvl="3">
              <a:lnSpc>
                <a:spcPts val="3020"/>
              </a:lnSpc>
              <a:buFont typeface="Arial"/>
              <a:buChar char="￭"/>
            </a:pPr>
            <a:r>
              <a:rPr lang="en-US" sz="2000">
                <a:solidFill>
                  <a:srgbClr val="232E54"/>
                </a:solidFill>
                <a:latin typeface="Glacial Indifference"/>
              </a:rPr>
              <a:t>Correlation-Based Similarity Measure: Pearson’s correlation coefficient.</a:t>
            </a:r>
          </a:p>
          <a:p>
            <a:pPr marL="1295450" indent="-323863" lvl="3">
              <a:lnSpc>
                <a:spcPts val="3020"/>
              </a:lnSpc>
              <a:buFont typeface="Arial"/>
              <a:buChar char="￭"/>
            </a:pPr>
            <a:r>
              <a:rPr lang="en-US" sz="2000">
                <a:solidFill>
                  <a:srgbClr val="232E54"/>
                </a:solidFill>
                <a:latin typeface="Glacial Indifference"/>
              </a:rPr>
              <a:t>Distance-Based Similarity Measure: Euclidean and Minkowski distances.</a:t>
            </a:r>
          </a:p>
          <a:p>
            <a:pPr marL="1295450" indent="-323863" lvl="3">
              <a:lnSpc>
                <a:spcPts val="3020"/>
              </a:lnSpc>
              <a:buFont typeface="Arial"/>
              <a:buChar char="￭"/>
            </a:pPr>
            <a:r>
              <a:rPr lang="en-US" sz="2000">
                <a:solidFill>
                  <a:srgbClr val="232E54"/>
                </a:solidFill>
                <a:latin typeface="Glacial Indifference"/>
              </a:rPr>
              <a:t>Jaccard Index/Coefficient: For binary features.</a:t>
            </a:r>
          </a:p>
          <a:p>
            <a:pPr marL="1295450" indent="-323863" lvl="3">
              <a:lnSpc>
                <a:spcPts val="3020"/>
              </a:lnSpc>
              <a:buFont typeface="Arial"/>
              <a:buChar char="￭"/>
            </a:pPr>
            <a:r>
              <a:rPr lang="en-US" sz="2000">
                <a:solidFill>
                  <a:srgbClr val="232E54"/>
                </a:solidFill>
                <a:latin typeface="Glacial Indifference"/>
              </a:rPr>
              <a:t>Cosine Similarity: Measures angle between vectors in multi-dimensional space</a:t>
            </a:r>
          </a:p>
          <a:p>
            <a:pPr>
              <a:lnSpc>
                <a:spcPts val="2718"/>
              </a:lnSpc>
            </a:pPr>
          </a:p>
        </p:txBody>
      </p:sp>
      <p:sp>
        <p:nvSpPr>
          <p:cNvPr name="TextBox 12" id="12"/>
          <p:cNvSpPr txBox="true"/>
          <p:nvPr/>
        </p:nvSpPr>
        <p:spPr>
          <a:xfrm rot="0">
            <a:off x="570620" y="607207"/>
            <a:ext cx="5999669" cy="1446963"/>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Factors Affecting Feature Selection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9DC5D0"/>
        </a:solidFill>
      </p:bgPr>
    </p:bg>
    <p:spTree>
      <p:nvGrpSpPr>
        <p:cNvPr id="1" name=""/>
        <p:cNvGrpSpPr/>
        <p:nvPr/>
      </p:nvGrpSpPr>
      <p:grpSpPr>
        <a:xfrm>
          <a:off x="0" y="0"/>
          <a:ext cx="0" cy="0"/>
          <a:chOff x="0" y="0"/>
          <a:chExt cx="0" cy="0"/>
        </a:xfrm>
      </p:grpSpPr>
      <p:grpSp>
        <p:nvGrpSpPr>
          <p:cNvPr name="Group 2" id="2"/>
          <p:cNvGrpSpPr/>
          <p:nvPr/>
        </p:nvGrpSpPr>
        <p:grpSpPr>
          <a:xfrm rot="0">
            <a:off x="0" y="-175488"/>
            <a:ext cx="5592393" cy="10287000"/>
            <a:chOff x="0" y="0"/>
            <a:chExt cx="1092614" cy="2009822"/>
          </a:xfrm>
        </p:grpSpPr>
        <p:sp>
          <p:nvSpPr>
            <p:cNvPr name="Freeform 3" id="3"/>
            <p:cNvSpPr/>
            <p:nvPr/>
          </p:nvSpPr>
          <p:spPr>
            <a:xfrm flipH="false" flipV="false" rot="0">
              <a:off x="0" y="0"/>
              <a:ext cx="1092614" cy="2009822"/>
            </a:xfrm>
            <a:custGeom>
              <a:avLst/>
              <a:gdLst/>
              <a:ahLst/>
              <a:cxnLst/>
              <a:rect r="r" b="b" t="t" l="l"/>
              <a:pathLst>
                <a:path h="2009822" w="1092614">
                  <a:moveTo>
                    <a:pt x="0" y="0"/>
                  </a:moveTo>
                  <a:lnTo>
                    <a:pt x="1092614" y="0"/>
                  </a:lnTo>
                  <a:lnTo>
                    <a:pt x="1092614" y="2009822"/>
                  </a:lnTo>
                  <a:lnTo>
                    <a:pt x="0" y="2009822"/>
                  </a:lnTo>
                  <a:close/>
                </a:path>
              </a:pathLst>
            </a:custGeom>
            <a:solidFill>
              <a:srgbClr val="89B9C6"/>
            </a:solidFill>
          </p:spPr>
        </p:sp>
        <p:sp>
          <p:nvSpPr>
            <p:cNvPr name="TextBox 4" id="4"/>
            <p:cNvSpPr txBox="true"/>
            <p:nvPr/>
          </p:nvSpPr>
          <p:spPr>
            <a:xfrm>
              <a:off x="0" y="-47625"/>
              <a:ext cx="1092614" cy="2057447"/>
            </a:xfrm>
            <a:prstGeom prst="rect">
              <a:avLst/>
            </a:prstGeom>
          </p:spPr>
          <p:txBody>
            <a:bodyPr anchor="ctr" rtlCol="false" tIns="50800" lIns="50800" bIns="50800" rIns="50800"/>
            <a:lstStyle/>
            <a:p>
              <a:pPr algn="ctr">
                <a:lnSpc>
                  <a:spcPts val="3500"/>
                </a:lnSpc>
              </a:pPr>
            </a:p>
          </p:txBody>
        </p:sp>
      </p:grpSp>
      <p:sp>
        <p:nvSpPr>
          <p:cNvPr name="Freeform 5" id="5"/>
          <p:cNvSpPr/>
          <p:nvPr/>
        </p:nvSpPr>
        <p:spPr>
          <a:xfrm flipH="false" flipV="false" rot="0">
            <a:off x="0" y="5973502"/>
            <a:ext cx="8592227" cy="5864195"/>
          </a:xfrm>
          <a:custGeom>
            <a:avLst/>
            <a:gdLst/>
            <a:ahLst/>
            <a:cxnLst/>
            <a:rect r="r" b="b" t="t" l="l"/>
            <a:pathLst>
              <a:path h="5864195" w="8592227">
                <a:moveTo>
                  <a:pt x="0" y="0"/>
                </a:moveTo>
                <a:lnTo>
                  <a:pt x="8592227" y="0"/>
                </a:lnTo>
                <a:lnTo>
                  <a:pt x="8592227" y="5864195"/>
                </a:lnTo>
                <a:lnTo>
                  <a:pt x="0" y="58641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79789" y="1562728"/>
            <a:ext cx="8032650" cy="6912947"/>
          </a:xfrm>
          <a:custGeom>
            <a:avLst/>
            <a:gdLst/>
            <a:ahLst/>
            <a:cxnLst/>
            <a:rect r="r" b="b" t="t" l="l"/>
            <a:pathLst>
              <a:path h="6912947" w="8032650">
                <a:moveTo>
                  <a:pt x="0" y="0"/>
                </a:moveTo>
                <a:lnTo>
                  <a:pt x="8032650" y="0"/>
                </a:lnTo>
                <a:lnTo>
                  <a:pt x="8032650" y="6912947"/>
                </a:lnTo>
                <a:lnTo>
                  <a:pt x="0" y="69129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000599" y="4615470"/>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4086052" y="6469821"/>
            <a:ext cx="420123" cy="417068"/>
          </a:xfrm>
          <a:custGeom>
            <a:avLst/>
            <a:gdLst/>
            <a:ahLst/>
            <a:cxnLst/>
            <a:rect r="r" b="b" t="t" l="l"/>
            <a:pathLst>
              <a:path h="417068" w="420123">
                <a:moveTo>
                  <a:pt x="0" y="0"/>
                </a:moveTo>
                <a:lnTo>
                  <a:pt x="420123" y="0"/>
                </a:lnTo>
                <a:lnTo>
                  <a:pt x="420123" y="417068"/>
                </a:lnTo>
                <a:lnTo>
                  <a:pt x="0" y="41706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9" id="9"/>
          <p:cNvSpPr/>
          <p:nvPr/>
        </p:nvSpPr>
        <p:spPr>
          <a:xfrm flipH="false" flipV="false" rot="0">
            <a:off x="4163394" y="5269221"/>
            <a:ext cx="342782" cy="606693"/>
          </a:xfrm>
          <a:custGeom>
            <a:avLst/>
            <a:gdLst/>
            <a:ahLst/>
            <a:cxnLst/>
            <a:rect r="r" b="b" t="t" l="l"/>
            <a:pathLst>
              <a:path h="606693" w="342782">
                <a:moveTo>
                  <a:pt x="0" y="0"/>
                </a:moveTo>
                <a:lnTo>
                  <a:pt x="342781" y="0"/>
                </a:lnTo>
                <a:lnTo>
                  <a:pt x="342781" y="606694"/>
                </a:lnTo>
                <a:lnTo>
                  <a:pt x="0" y="60669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0" id="10"/>
          <p:cNvSpPr/>
          <p:nvPr/>
        </p:nvSpPr>
        <p:spPr>
          <a:xfrm flipH="false" flipV="false" rot="0">
            <a:off x="5439037" y="881334"/>
            <a:ext cx="1776146" cy="1362788"/>
          </a:xfrm>
          <a:custGeom>
            <a:avLst/>
            <a:gdLst/>
            <a:ahLst/>
            <a:cxnLst/>
            <a:rect r="r" b="b" t="t" l="l"/>
            <a:pathLst>
              <a:path h="1362788" w="1776146">
                <a:moveTo>
                  <a:pt x="0" y="0"/>
                </a:moveTo>
                <a:lnTo>
                  <a:pt x="1776146" y="0"/>
                </a:lnTo>
                <a:lnTo>
                  <a:pt x="1776146" y="1362788"/>
                </a:lnTo>
                <a:lnTo>
                  <a:pt x="0" y="136278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1" id="11"/>
          <p:cNvSpPr txBox="true"/>
          <p:nvPr/>
        </p:nvSpPr>
        <p:spPr>
          <a:xfrm rot="0">
            <a:off x="1015011" y="6108707"/>
            <a:ext cx="2591029" cy="62102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Backward Elimination Medel</a:t>
            </a:r>
          </a:p>
        </p:txBody>
      </p:sp>
      <p:sp>
        <p:nvSpPr>
          <p:cNvPr name="TextBox 12" id="12"/>
          <p:cNvSpPr txBox="true"/>
          <p:nvPr/>
        </p:nvSpPr>
        <p:spPr>
          <a:xfrm rot="0">
            <a:off x="3000599" y="2775969"/>
            <a:ext cx="2591029" cy="62102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Forward Selection</a:t>
            </a:r>
          </a:p>
          <a:p>
            <a:pPr algn="ctr">
              <a:lnSpc>
                <a:spcPts val="2520"/>
              </a:lnSpc>
            </a:pPr>
            <a:r>
              <a:rPr lang="en-US" sz="1800">
                <a:solidFill>
                  <a:srgbClr val="FFFFFF"/>
                </a:solidFill>
                <a:latin typeface="Glacial Indifference"/>
              </a:rPr>
              <a:t>Model</a:t>
            </a:r>
          </a:p>
        </p:txBody>
      </p:sp>
      <p:sp>
        <p:nvSpPr>
          <p:cNvPr name="TextBox 13" id="13"/>
          <p:cNvSpPr txBox="true"/>
          <p:nvPr/>
        </p:nvSpPr>
        <p:spPr>
          <a:xfrm rot="0">
            <a:off x="5031596" y="6108707"/>
            <a:ext cx="2591029" cy="621028"/>
          </a:xfrm>
          <a:prstGeom prst="rect">
            <a:avLst/>
          </a:prstGeom>
        </p:spPr>
        <p:txBody>
          <a:bodyPr anchor="t" rtlCol="false" tIns="0" lIns="0" bIns="0" rIns="0">
            <a:spAutoFit/>
          </a:bodyPr>
          <a:lstStyle/>
          <a:p>
            <a:pPr algn="ctr">
              <a:lnSpc>
                <a:spcPts val="2520"/>
              </a:lnSpc>
            </a:pPr>
            <a:r>
              <a:rPr lang="en-US" sz="1800">
                <a:solidFill>
                  <a:srgbClr val="FFFFFF"/>
                </a:solidFill>
                <a:latin typeface="Glacial Indifference"/>
              </a:rPr>
              <a:t>Stepwise </a:t>
            </a:r>
          </a:p>
          <a:p>
            <a:pPr algn="ctr">
              <a:lnSpc>
                <a:spcPts val="2520"/>
              </a:lnSpc>
            </a:pPr>
            <a:r>
              <a:rPr lang="en-US" sz="1800">
                <a:solidFill>
                  <a:srgbClr val="FFFFFF"/>
                </a:solidFill>
                <a:latin typeface="Glacial Indifference"/>
              </a:rPr>
              <a:t>Selection</a:t>
            </a:r>
          </a:p>
        </p:txBody>
      </p:sp>
      <p:sp>
        <p:nvSpPr>
          <p:cNvPr name="TextBox 14" id="14"/>
          <p:cNvSpPr txBox="true"/>
          <p:nvPr/>
        </p:nvSpPr>
        <p:spPr>
          <a:xfrm rot="0">
            <a:off x="10078127" y="2756919"/>
            <a:ext cx="7126674" cy="6501381"/>
          </a:xfrm>
          <a:prstGeom prst="rect">
            <a:avLst/>
          </a:prstGeom>
        </p:spPr>
        <p:txBody>
          <a:bodyPr anchor="t" rtlCol="false" tIns="0" lIns="0" bIns="0" rIns="0">
            <a:spAutoFit/>
          </a:bodyPr>
          <a:lstStyle/>
          <a:p>
            <a:pPr>
              <a:lnSpc>
                <a:spcPts val="2718"/>
              </a:lnSpc>
            </a:pPr>
            <a:r>
              <a:rPr lang="en-US" sz="1800">
                <a:solidFill>
                  <a:srgbClr val="232E54"/>
                </a:solidFill>
                <a:latin typeface="Glacial Indifference"/>
              </a:rPr>
              <a:t>1. Forward Selection in Linear Regression:</a:t>
            </a:r>
          </a:p>
          <a:p>
            <a:pPr marL="388638" indent="-194319" lvl="1">
              <a:lnSpc>
                <a:spcPts val="2718"/>
              </a:lnSpc>
              <a:buFont typeface="Arial"/>
              <a:buChar char="•"/>
            </a:pPr>
            <a:r>
              <a:rPr lang="en-US" sz="1800">
                <a:solidFill>
                  <a:srgbClr val="232E54"/>
                </a:solidFill>
                <a:latin typeface="Glacial Indifference"/>
              </a:rPr>
              <a:t>Start with an empty model and add one predictor at a time.</a:t>
            </a:r>
          </a:p>
          <a:p>
            <a:pPr marL="388638" indent="-194319" lvl="1">
              <a:lnSpc>
                <a:spcPts val="2718"/>
              </a:lnSpc>
              <a:buFont typeface="Arial"/>
              <a:buChar char="•"/>
            </a:pPr>
            <a:r>
              <a:rPr lang="en-US" sz="1800">
                <a:solidFill>
                  <a:srgbClr val="232E54"/>
                </a:solidFill>
                <a:latin typeface="Glacial Indifference"/>
              </a:rPr>
              <a:t>At each step, select the predictor that improves the model fit the most.</a:t>
            </a:r>
          </a:p>
          <a:p>
            <a:pPr marL="388638" indent="-194319" lvl="1">
              <a:lnSpc>
                <a:spcPts val="2718"/>
              </a:lnSpc>
              <a:buFont typeface="Arial"/>
              <a:buChar char="•"/>
            </a:pPr>
            <a:r>
              <a:rPr lang="en-US" sz="1800">
                <a:solidFill>
                  <a:srgbClr val="232E54"/>
                </a:solidFill>
                <a:latin typeface="Glacial Indifference"/>
              </a:rPr>
              <a:t>Continue adding predictors until a stopping criterion is met.</a:t>
            </a:r>
          </a:p>
          <a:p>
            <a:pPr>
              <a:lnSpc>
                <a:spcPts val="2718"/>
              </a:lnSpc>
            </a:pPr>
          </a:p>
          <a:p>
            <a:pPr>
              <a:lnSpc>
                <a:spcPts val="2718"/>
              </a:lnSpc>
            </a:pPr>
            <a:r>
              <a:rPr lang="en-US" sz="1800">
                <a:solidFill>
                  <a:srgbClr val="232E54"/>
                </a:solidFill>
                <a:latin typeface="Glacial Indifference"/>
              </a:rPr>
              <a:t>2. Backward Elimination in Linear Regression:</a:t>
            </a:r>
          </a:p>
          <a:p>
            <a:pPr marL="388638" indent="-194319" lvl="1">
              <a:lnSpc>
                <a:spcPts val="2718"/>
              </a:lnSpc>
              <a:buFont typeface="Arial"/>
              <a:buChar char="•"/>
            </a:pPr>
            <a:r>
              <a:rPr lang="en-US" sz="1800">
                <a:solidFill>
                  <a:srgbClr val="232E54"/>
                </a:solidFill>
                <a:latin typeface="Glacial Indifference"/>
              </a:rPr>
              <a:t>Start with a model that includes all predictors.</a:t>
            </a:r>
          </a:p>
          <a:p>
            <a:pPr marL="388638" indent="-194319" lvl="1">
              <a:lnSpc>
                <a:spcPts val="2718"/>
              </a:lnSpc>
              <a:buFont typeface="Arial"/>
              <a:buChar char="•"/>
            </a:pPr>
            <a:r>
              <a:rPr lang="en-US" sz="1800">
                <a:solidFill>
                  <a:srgbClr val="232E54"/>
                </a:solidFill>
                <a:latin typeface="Glacial Indifference"/>
              </a:rPr>
              <a:t>At each step, remove the predictor that contributes the least to the model.</a:t>
            </a:r>
          </a:p>
          <a:p>
            <a:pPr marL="388638" indent="-194319" lvl="1">
              <a:lnSpc>
                <a:spcPts val="2718"/>
              </a:lnSpc>
              <a:buFont typeface="Arial"/>
              <a:buChar char="•"/>
            </a:pPr>
            <a:r>
              <a:rPr lang="en-US" sz="1800">
                <a:solidFill>
                  <a:srgbClr val="232E54"/>
                </a:solidFill>
                <a:latin typeface="Glacial Indifference"/>
              </a:rPr>
              <a:t>Continue removing predictors until a stopping criterion is met.</a:t>
            </a:r>
          </a:p>
          <a:p>
            <a:pPr>
              <a:lnSpc>
                <a:spcPts val="2718"/>
              </a:lnSpc>
            </a:pPr>
          </a:p>
          <a:p>
            <a:pPr>
              <a:lnSpc>
                <a:spcPts val="2718"/>
              </a:lnSpc>
            </a:pPr>
            <a:r>
              <a:rPr lang="en-US" sz="1800">
                <a:solidFill>
                  <a:srgbClr val="232E54"/>
                </a:solidFill>
                <a:latin typeface="Glacial Indifference"/>
              </a:rPr>
              <a:t>3. Stepwise Selection in Linear Regression:</a:t>
            </a:r>
          </a:p>
          <a:p>
            <a:pPr marL="388638" indent="-194319" lvl="1">
              <a:lnSpc>
                <a:spcPts val="2718"/>
              </a:lnSpc>
              <a:buFont typeface="Arial"/>
              <a:buChar char="•"/>
            </a:pPr>
            <a:r>
              <a:rPr lang="en-US" sz="1800">
                <a:solidFill>
                  <a:srgbClr val="232E54"/>
                </a:solidFill>
                <a:latin typeface="Glacial Indifference"/>
              </a:rPr>
              <a:t>A combination of forward selection and backward elimination.</a:t>
            </a:r>
          </a:p>
          <a:p>
            <a:pPr marL="388638" indent="-194319" lvl="1">
              <a:lnSpc>
                <a:spcPts val="2718"/>
              </a:lnSpc>
              <a:buFont typeface="Arial"/>
              <a:buChar char="•"/>
            </a:pPr>
            <a:r>
              <a:rPr lang="en-US" sz="1800">
                <a:solidFill>
                  <a:srgbClr val="232E54"/>
                </a:solidFill>
                <a:latin typeface="Glacial Indifference"/>
              </a:rPr>
              <a:t>Start with no predictors in the model.</a:t>
            </a:r>
          </a:p>
          <a:p>
            <a:pPr marL="388638" indent="-194319" lvl="1">
              <a:lnSpc>
                <a:spcPts val="2718"/>
              </a:lnSpc>
              <a:buFont typeface="Arial"/>
              <a:buChar char="•"/>
            </a:pPr>
            <a:r>
              <a:rPr lang="en-US" sz="1800">
                <a:solidFill>
                  <a:srgbClr val="232E54"/>
                </a:solidFill>
                <a:latin typeface="Glacial Indifference"/>
              </a:rPr>
              <a:t>At each step, evaluate the impact of adding or removing a predictor and choose the option that improves the model fit the most.</a:t>
            </a:r>
          </a:p>
          <a:p>
            <a:pPr marL="388638" indent="-194319" lvl="1">
              <a:lnSpc>
                <a:spcPts val="2718"/>
              </a:lnSpc>
              <a:buFont typeface="Arial"/>
              <a:buChar char="•"/>
            </a:pPr>
            <a:r>
              <a:rPr lang="en-US" sz="1800">
                <a:solidFill>
                  <a:srgbClr val="232E54"/>
                </a:solidFill>
                <a:latin typeface="Glacial Indifference"/>
              </a:rPr>
              <a:t>Continue until a stopping criterion is met.</a:t>
            </a:r>
          </a:p>
          <a:p>
            <a:pPr>
              <a:lnSpc>
                <a:spcPts val="2718"/>
              </a:lnSpc>
            </a:pPr>
          </a:p>
        </p:txBody>
      </p:sp>
      <p:sp>
        <p:nvSpPr>
          <p:cNvPr name="TextBox 15" id="15"/>
          <p:cNvSpPr txBox="true"/>
          <p:nvPr/>
        </p:nvSpPr>
        <p:spPr>
          <a:xfrm rot="0">
            <a:off x="10073536" y="1477003"/>
            <a:ext cx="7131265" cy="713538"/>
          </a:xfrm>
          <a:prstGeom prst="rect">
            <a:avLst/>
          </a:prstGeom>
        </p:spPr>
        <p:txBody>
          <a:bodyPr anchor="t" rtlCol="false" tIns="0" lIns="0" bIns="0" rIns="0">
            <a:spAutoFit/>
          </a:bodyPr>
          <a:lstStyle/>
          <a:p>
            <a:pPr>
              <a:lnSpc>
                <a:spcPts val="5821"/>
              </a:lnSpc>
            </a:pPr>
            <a:r>
              <a:rPr lang="en-US" sz="4157">
                <a:solidFill>
                  <a:srgbClr val="18212F"/>
                </a:solidFill>
                <a:latin typeface="Cerebri Bold"/>
              </a:rPr>
              <a:t>Linear Regression Model</a:t>
            </a:r>
          </a:p>
        </p:txBody>
      </p:sp>
      <p:sp>
        <p:nvSpPr>
          <p:cNvPr name="TextBox 16" id="16"/>
          <p:cNvSpPr txBox="true"/>
          <p:nvPr/>
        </p:nvSpPr>
        <p:spPr>
          <a:xfrm rot="0">
            <a:off x="3549525" y="679424"/>
            <a:ext cx="2548281" cy="606426"/>
          </a:xfrm>
          <a:prstGeom prst="rect">
            <a:avLst/>
          </a:prstGeom>
        </p:spPr>
        <p:txBody>
          <a:bodyPr anchor="t" rtlCol="false" tIns="0" lIns="0" bIns="0" rIns="0">
            <a:spAutoFit/>
          </a:bodyPr>
          <a:lstStyle/>
          <a:p>
            <a:pPr algn="ctr">
              <a:lnSpc>
                <a:spcPts val="4899"/>
              </a:lnSpc>
            </a:pPr>
            <a:r>
              <a:rPr lang="en-US" sz="3499">
                <a:solidFill>
                  <a:srgbClr val="18212F"/>
                </a:solidFill>
                <a:latin typeface="Canva Student Font"/>
              </a:rPr>
              <a:t>diagram</a:t>
            </a:r>
          </a:p>
        </p:txBody>
      </p:sp>
      <p:sp>
        <p:nvSpPr>
          <p:cNvPr name="Freeform 17" id="17"/>
          <p:cNvSpPr/>
          <p:nvPr/>
        </p:nvSpPr>
        <p:spPr>
          <a:xfrm flipH="false" flipV="false" rot="0">
            <a:off x="5317930" y="4572446"/>
            <a:ext cx="548926" cy="571054"/>
          </a:xfrm>
          <a:custGeom>
            <a:avLst/>
            <a:gdLst/>
            <a:ahLst/>
            <a:cxnLst/>
            <a:rect r="r" b="b" t="t" l="l"/>
            <a:pathLst>
              <a:path h="571054" w="548926">
                <a:moveTo>
                  <a:pt x="0" y="0"/>
                </a:moveTo>
                <a:lnTo>
                  <a:pt x="548926" y="0"/>
                </a:lnTo>
                <a:lnTo>
                  <a:pt x="548926" y="571054"/>
                </a:lnTo>
                <a:lnTo>
                  <a:pt x="0" y="5710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DAF3JmVfnoA</dc:identifier>
  <dcterms:modified xsi:type="dcterms:W3CDTF">2011-08-01T06:04:30Z</dcterms:modified>
  <cp:revision>1</cp:revision>
  <dc:title>Statistical ML Final Project - Group 7</dc:title>
</cp:coreProperties>
</file>